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0" r:id="rId2"/>
    <p:sldId id="273" r:id="rId3"/>
    <p:sldId id="259" r:id="rId4"/>
    <p:sldId id="328" r:id="rId5"/>
    <p:sldId id="329" r:id="rId6"/>
    <p:sldId id="330" r:id="rId7"/>
    <p:sldId id="331" r:id="rId8"/>
    <p:sldId id="332" r:id="rId9"/>
    <p:sldId id="333" r:id="rId10"/>
    <p:sldId id="334" r:id="rId11"/>
    <p:sldId id="335" r:id="rId12"/>
    <p:sldId id="258" r:id="rId13"/>
    <p:sldId id="262" r:id="rId14"/>
    <p:sldId id="263" r:id="rId15"/>
    <p:sldId id="264" r:id="rId16"/>
    <p:sldId id="265" r:id="rId17"/>
    <p:sldId id="266" r:id="rId18"/>
    <p:sldId id="275" r:id="rId19"/>
    <p:sldId id="267" r:id="rId20"/>
    <p:sldId id="268" r:id="rId21"/>
    <p:sldId id="269" r:id="rId22"/>
    <p:sldId id="274" r:id="rId23"/>
    <p:sldId id="283" r:id="rId24"/>
    <p:sldId id="321" r:id="rId25"/>
    <p:sldId id="322" r:id="rId26"/>
    <p:sldId id="323" r:id="rId27"/>
    <p:sldId id="325" r:id="rId28"/>
    <p:sldId id="326" r:id="rId29"/>
    <p:sldId id="289" r:id="rId30"/>
    <p:sldId id="290" r:id="rId31"/>
    <p:sldId id="294" r:id="rId32"/>
    <p:sldId id="295" r:id="rId33"/>
    <p:sldId id="296" r:id="rId34"/>
    <p:sldId id="297"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9" autoAdjust="0"/>
    <p:restoredTop sz="94660"/>
  </p:normalViewPr>
  <p:slideViewPr>
    <p:cSldViewPr snapToGrid="0">
      <p:cViewPr varScale="1">
        <p:scale>
          <a:sx n="86" d="100"/>
          <a:sy n="86" d="100"/>
        </p:scale>
        <p:origin x="24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61AD09-34C5-4C71-84E4-BB9C3A7EFB66}" type="doc">
      <dgm:prSet loTypeId="urn:microsoft.com/office/officeart/2005/8/layout/radial1" loCatId="cycle" qsTypeId="urn:microsoft.com/office/officeart/2005/8/quickstyle/simple3" qsCatId="simple" csTypeId="urn:microsoft.com/office/officeart/2005/8/colors/accent1_2" csCatId="accent1" phldr="1"/>
      <dgm:spPr/>
      <dgm:t>
        <a:bodyPr/>
        <a:lstStyle/>
        <a:p>
          <a:endParaRPr lang="es-ES"/>
        </a:p>
      </dgm:t>
    </dgm:pt>
    <dgm:pt modelId="{ADC586AE-C221-4D59-AD79-4E3CABB1F1F5}">
      <dgm:prSet phldrT="[Texto]"/>
      <dgm:spPr/>
      <dgm:t>
        <a:bodyPr/>
        <a:lstStyle/>
        <a:p>
          <a:r>
            <a:rPr lang="es-ES" dirty="0">
              <a:solidFill>
                <a:srgbClr val="FF0000"/>
              </a:solidFill>
            </a:rPr>
            <a:t>Centro</a:t>
          </a:r>
        </a:p>
        <a:p>
          <a:r>
            <a:rPr lang="es-ES" dirty="0">
              <a:solidFill>
                <a:srgbClr val="FF0000"/>
              </a:solidFill>
            </a:rPr>
            <a:t>dominante</a:t>
          </a:r>
        </a:p>
      </dgm:t>
    </dgm:pt>
    <dgm:pt modelId="{189DBB9F-EA79-46FB-8320-C1E8CC37D956}" type="parTrans" cxnId="{EB671395-77FD-4044-9D34-86590EADB934}">
      <dgm:prSet/>
      <dgm:spPr/>
      <dgm:t>
        <a:bodyPr/>
        <a:lstStyle/>
        <a:p>
          <a:endParaRPr lang="es-ES"/>
        </a:p>
      </dgm:t>
    </dgm:pt>
    <dgm:pt modelId="{B641A40E-0E8A-4778-BFF2-751D0017F995}" type="sibTrans" cxnId="{EB671395-77FD-4044-9D34-86590EADB934}">
      <dgm:prSet/>
      <dgm:spPr/>
      <dgm:t>
        <a:bodyPr/>
        <a:lstStyle/>
        <a:p>
          <a:endParaRPr lang="es-ES"/>
        </a:p>
      </dgm:t>
    </dgm:pt>
    <dgm:pt modelId="{45873AAB-303C-4D92-A4F9-F6F701E9B0C3}">
      <dgm:prSet phldrT="[Texto]"/>
      <dgm:spPr/>
      <dgm:t>
        <a:bodyPr/>
        <a:lstStyle/>
        <a:p>
          <a:r>
            <a:rPr lang="es-ES" dirty="0"/>
            <a:t>Antigüedad</a:t>
          </a:r>
        </a:p>
        <a:p>
          <a:r>
            <a:rPr lang="es-ES" dirty="0"/>
            <a:t>Tiempo</a:t>
          </a:r>
        </a:p>
      </dgm:t>
    </dgm:pt>
    <dgm:pt modelId="{03B2C72B-12ED-4B95-82AA-10227FF64014}" type="parTrans" cxnId="{960670D3-BF66-45DF-8518-27BD8B600186}">
      <dgm:prSet/>
      <dgm:spPr/>
      <dgm:t>
        <a:bodyPr/>
        <a:lstStyle/>
        <a:p>
          <a:endParaRPr lang="es-ES"/>
        </a:p>
      </dgm:t>
    </dgm:pt>
    <dgm:pt modelId="{119EC89B-9CB6-41EE-9B25-666242519BF5}" type="sibTrans" cxnId="{960670D3-BF66-45DF-8518-27BD8B600186}">
      <dgm:prSet/>
      <dgm:spPr/>
      <dgm:t>
        <a:bodyPr/>
        <a:lstStyle/>
        <a:p>
          <a:endParaRPr lang="es-ES"/>
        </a:p>
      </dgm:t>
    </dgm:pt>
    <dgm:pt modelId="{8C4549F6-9BB1-44C0-B879-6DE7F7F3AF39}">
      <dgm:prSet phldrT="[Texto]"/>
      <dgm:spPr/>
      <dgm:t>
        <a:bodyPr/>
        <a:lstStyle/>
        <a:p>
          <a:r>
            <a:rPr lang="es-ES" dirty="0"/>
            <a:t>Distancia</a:t>
          </a:r>
        </a:p>
      </dgm:t>
    </dgm:pt>
    <dgm:pt modelId="{4059C2F8-081D-408B-A90D-9F8608B3B9CC}" type="parTrans" cxnId="{B1B1D1DA-FEE1-4396-881A-7F0EED7C24B2}">
      <dgm:prSet/>
      <dgm:spPr/>
      <dgm:t>
        <a:bodyPr/>
        <a:lstStyle/>
        <a:p>
          <a:endParaRPr lang="es-ES"/>
        </a:p>
      </dgm:t>
    </dgm:pt>
    <dgm:pt modelId="{0F8C10B1-EF8C-4933-A874-A151D8898846}" type="sibTrans" cxnId="{B1B1D1DA-FEE1-4396-881A-7F0EED7C24B2}">
      <dgm:prSet/>
      <dgm:spPr/>
      <dgm:t>
        <a:bodyPr/>
        <a:lstStyle/>
        <a:p>
          <a:endParaRPr lang="es-ES"/>
        </a:p>
      </dgm:t>
    </dgm:pt>
    <dgm:pt modelId="{C4848015-E1C0-445B-9816-35BB77D9E528}">
      <dgm:prSet phldrT="[Texto]"/>
      <dgm:spPr/>
      <dgm:t>
        <a:bodyPr/>
        <a:lstStyle/>
        <a:p>
          <a:r>
            <a:rPr lang="es-ES" dirty="0"/>
            <a:t>Uso de metales</a:t>
          </a:r>
        </a:p>
      </dgm:t>
    </dgm:pt>
    <dgm:pt modelId="{6A7D54C8-C96C-4F11-83B3-1FF31816A88F}" type="parTrans" cxnId="{E335CCB2-DAD2-4ADE-80FD-62C9E9E231E8}">
      <dgm:prSet/>
      <dgm:spPr/>
      <dgm:t>
        <a:bodyPr/>
        <a:lstStyle/>
        <a:p>
          <a:endParaRPr lang="es-ES"/>
        </a:p>
      </dgm:t>
    </dgm:pt>
    <dgm:pt modelId="{0289DB5C-83DF-4ED0-9ED1-9A5535ADBC27}" type="sibTrans" cxnId="{E335CCB2-DAD2-4ADE-80FD-62C9E9E231E8}">
      <dgm:prSet/>
      <dgm:spPr/>
      <dgm:t>
        <a:bodyPr/>
        <a:lstStyle/>
        <a:p>
          <a:endParaRPr lang="es-ES"/>
        </a:p>
      </dgm:t>
    </dgm:pt>
    <dgm:pt modelId="{CDD55640-29F2-4E6B-9A04-00DF3DDDD285}">
      <dgm:prSet phldrT="[Texto]"/>
      <dgm:spPr/>
      <dgm:t>
        <a:bodyPr/>
        <a:lstStyle/>
        <a:p>
          <a:r>
            <a:rPr lang="es-ES" dirty="0"/>
            <a:t>Escritura</a:t>
          </a:r>
        </a:p>
      </dgm:t>
    </dgm:pt>
    <dgm:pt modelId="{1E2B8F6B-98D5-4BC0-BB47-E03FD4CEC05D}" type="parTrans" cxnId="{8FF167DC-9A0B-4D80-BC55-1645B0D57E2F}">
      <dgm:prSet/>
      <dgm:spPr/>
      <dgm:t>
        <a:bodyPr/>
        <a:lstStyle/>
        <a:p>
          <a:endParaRPr lang="es-ES"/>
        </a:p>
      </dgm:t>
    </dgm:pt>
    <dgm:pt modelId="{B86034CC-E366-4859-93C2-78CE46B3E638}" type="sibTrans" cxnId="{8FF167DC-9A0B-4D80-BC55-1645B0D57E2F}">
      <dgm:prSet/>
      <dgm:spPr/>
      <dgm:t>
        <a:bodyPr/>
        <a:lstStyle/>
        <a:p>
          <a:endParaRPr lang="es-ES"/>
        </a:p>
      </dgm:t>
    </dgm:pt>
    <dgm:pt modelId="{64FBCDD0-6780-4902-A449-05D613780340}" type="pres">
      <dgm:prSet presAssocID="{BA61AD09-34C5-4C71-84E4-BB9C3A7EFB66}" presName="cycle" presStyleCnt="0">
        <dgm:presLayoutVars>
          <dgm:chMax val="1"/>
          <dgm:dir/>
          <dgm:animLvl val="ctr"/>
          <dgm:resizeHandles val="exact"/>
        </dgm:presLayoutVars>
      </dgm:prSet>
      <dgm:spPr/>
    </dgm:pt>
    <dgm:pt modelId="{BEC46EB8-E9E9-4651-91E2-FE891CEA7F70}" type="pres">
      <dgm:prSet presAssocID="{ADC586AE-C221-4D59-AD79-4E3CABB1F1F5}" presName="centerShape" presStyleLbl="node0" presStyleIdx="0" presStyleCnt="1"/>
      <dgm:spPr/>
    </dgm:pt>
    <dgm:pt modelId="{E65DDE66-F024-427A-83C1-13E55E1033E3}" type="pres">
      <dgm:prSet presAssocID="{03B2C72B-12ED-4B95-82AA-10227FF64014}" presName="Name9" presStyleLbl="parChTrans1D2" presStyleIdx="0" presStyleCnt="4"/>
      <dgm:spPr/>
    </dgm:pt>
    <dgm:pt modelId="{0A847548-95CD-4756-83DA-B344BA5FA74A}" type="pres">
      <dgm:prSet presAssocID="{03B2C72B-12ED-4B95-82AA-10227FF64014}" presName="connTx" presStyleLbl="parChTrans1D2" presStyleIdx="0" presStyleCnt="4"/>
      <dgm:spPr/>
    </dgm:pt>
    <dgm:pt modelId="{44EDEF9D-968C-4BC9-83DF-126DE99434FF}" type="pres">
      <dgm:prSet presAssocID="{45873AAB-303C-4D92-A4F9-F6F701E9B0C3}" presName="node" presStyleLbl="node1" presStyleIdx="0" presStyleCnt="4">
        <dgm:presLayoutVars>
          <dgm:bulletEnabled val="1"/>
        </dgm:presLayoutVars>
      </dgm:prSet>
      <dgm:spPr/>
    </dgm:pt>
    <dgm:pt modelId="{3133A587-7D85-4BCC-8E30-2FB96E7A5A37}" type="pres">
      <dgm:prSet presAssocID="{4059C2F8-081D-408B-A90D-9F8608B3B9CC}" presName="Name9" presStyleLbl="parChTrans1D2" presStyleIdx="1" presStyleCnt="4"/>
      <dgm:spPr/>
    </dgm:pt>
    <dgm:pt modelId="{3B51F18A-4EEB-49AA-9350-07036829E33E}" type="pres">
      <dgm:prSet presAssocID="{4059C2F8-081D-408B-A90D-9F8608B3B9CC}" presName="connTx" presStyleLbl="parChTrans1D2" presStyleIdx="1" presStyleCnt="4"/>
      <dgm:spPr/>
    </dgm:pt>
    <dgm:pt modelId="{50C98A87-8799-4E26-B408-FEBF16D70C0E}" type="pres">
      <dgm:prSet presAssocID="{8C4549F6-9BB1-44C0-B879-6DE7F7F3AF39}" presName="node" presStyleLbl="node1" presStyleIdx="1" presStyleCnt="4">
        <dgm:presLayoutVars>
          <dgm:bulletEnabled val="1"/>
        </dgm:presLayoutVars>
      </dgm:prSet>
      <dgm:spPr/>
    </dgm:pt>
    <dgm:pt modelId="{5BB41047-8F7E-4B35-BDD5-1AD0476762FD}" type="pres">
      <dgm:prSet presAssocID="{6A7D54C8-C96C-4F11-83B3-1FF31816A88F}" presName="Name9" presStyleLbl="parChTrans1D2" presStyleIdx="2" presStyleCnt="4"/>
      <dgm:spPr/>
    </dgm:pt>
    <dgm:pt modelId="{AEFED35C-DB2D-45AC-8272-2FD659764DD6}" type="pres">
      <dgm:prSet presAssocID="{6A7D54C8-C96C-4F11-83B3-1FF31816A88F}" presName="connTx" presStyleLbl="parChTrans1D2" presStyleIdx="2" presStyleCnt="4"/>
      <dgm:spPr/>
    </dgm:pt>
    <dgm:pt modelId="{A2E4ABD3-201E-4469-A12D-3283C766580A}" type="pres">
      <dgm:prSet presAssocID="{C4848015-E1C0-445B-9816-35BB77D9E528}" presName="node" presStyleLbl="node1" presStyleIdx="2" presStyleCnt="4">
        <dgm:presLayoutVars>
          <dgm:bulletEnabled val="1"/>
        </dgm:presLayoutVars>
      </dgm:prSet>
      <dgm:spPr/>
    </dgm:pt>
    <dgm:pt modelId="{2F4EA434-9910-49B4-9020-3C7BCA62F33F}" type="pres">
      <dgm:prSet presAssocID="{1E2B8F6B-98D5-4BC0-BB47-E03FD4CEC05D}" presName="Name9" presStyleLbl="parChTrans1D2" presStyleIdx="3" presStyleCnt="4"/>
      <dgm:spPr/>
    </dgm:pt>
    <dgm:pt modelId="{437BD01C-C66A-4903-A674-4A9690B554F6}" type="pres">
      <dgm:prSet presAssocID="{1E2B8F6B-98D5-4BC0-BB47-E03FD4CEC05D}" presName="connTx" presStyleLbl="parChTrans1D2" presStyleIdx="3" presStyleCnt="4"/>
      <dgm:spPr/>
    </dgm:pt>
    <dgm:pt modelId="{AC9538D4-13F7-4868-9E43-1520B0EE03F3}" type="pres">
      <dgm:prSet presAssocID="{CDD55640-29F2-4E6B-9A04-00DF3DDDD285}" presName="node" presStyleLbl="node1" presStyleIdx="3" presStyleCnt="4" custScaleX="149162">
        <dgm:presLayoutVars>
          <dgm:bulletEnabled val="1"/>
        </dgm:presLayoutVars>
      </dgm:prSet>
      <dgm:spPr/>
    </dgm:pt>
  </dgm:ptLst>
  <dgm:cxnLst>
    <dgm:cxn modelId="{ADF5C703-9511-49BD-9B49-99248F594E50}" type="presOf" srcId="{45873AAB-303C-4D92-A4F9-F6F701E9B0C3}" destId="{44EDEF9D-968C-4BC9-83DF-126DE99434FF}" srcOrd="0" destOrd="0" presId="urn:microsoft.com/office/officeart/2005/8/layout/radial1"/>
    <dgm:cxn modelId="{8DD4E76B-D51D-4270-B5D9-557F318448E5}" type="presOf" srcId="{03B2C72B-12ED-4B95-82AA-10227FF64014}" destId="{E65DDE66-F024-427A-83C1-13E55E1033E3}" srcOrd="0" destOrd="0" presId="urn:microsoft.com/office/officeart/2005/8/layout/radial1"/>
    <dgm:cxn modelId="{309E2F72-1E8E-4B21-B2F8-0C6369F9E986}" type="presOf" srcId="{BA61AD09-34C5-4C71-84E4-BB9C3A7EFB66}" destId="{64FBCDD0-6780-4902-A449-05D613780340}" srcOrd="0" destOrd="0" presId="urn:microsoft.com/office/officeart/2005/8/layout/radial1"/>
    <dgm:cxn modelId="{0E238778-E45F-4248-B719-32AB6D911ED9}" type="presOf" srcId="{4059C2F8-081D-408B-A90D-9F8608B3B9CC}" destId="{3133A587-7D85-4BCC-8E30-2FB96E7A5A37}" srcOrd="0" destOrd="0" presId="urn:microsoft.com/office/officeart/2005/8/layout/radial1"/>
    <dgm:cxn modelId="{13A12B8F-896D-42F0-8184-11B268B66986}" type="presOf" srcId="{1E2B8F6B-98D5-4BC0-BB47-E03FD4CEC05D}" destId="{437BD01C-C66A-4903-A674-4A9690B554F6}" srcOrd="1" destOrd="0" presId="urn:microsoft.com/office/officeart/2005/8/layout/radial1"/>
    <dgm:cxn modelId="{A5E38493-465B-4F52-AD60-07A0E798AD47}" type="presOf" srcId="{C4848015-E1C0-445B-9816-35BB77D9E528}" destId="{A2E4ABD3-201E-4469-A12D-3283C766580A}" srcOrd="0" destOrd="0" presId="urn:microsoft.com/office/officeart/2005/8/layout/radial1"/>
    <dgm:cxn modelId="{EB671395-77FD-4044-9D34-86590EADB934}" srcId="{BA61AD09-34C5-4C71-84E4-BB9C3A7EFB66}" destId="{ADC586AE-C221-4D59-AD79-4E3CABB1F1F5}" srcOrd="0" destOrd="0" parTransId="{189DBB9F-EA79-46FB-8320-C1E8CC37D956}" sibTransId="{B641A40E-0E8A-4778-BFF2-751D0017F995}"/>
    <dgm:cxn modelId="{E335CCB2-DAD2-4ADE-80FD-62C9E9E231E8}" srcId="{ADC586AE-C221-4D59-AD79-4E3CABB1F1F5}" destId="{C4848015-E1C0-445B-9816-35BB77D9E528}" srcOrd="2" destOrd="0" parTransId="{6A7D54C8-C96C-4F11-83B3-1FF31816A88F}" sibTransId="{0289DB5C-83DF-4ED0-9ED1-9A5535ADBC27}"/>
    <dgm:cxn modelId="{EF8AB2B3-7F32-4C40-948A-2F2754E5DC3A}" type="presOf" srcId="{8C4549F6-9BB1-44C0-B879-6DE7F7F3AF39}" destId="{50C98A87-8799-4E26-B408-FEBF16D70C0E}" srcOrd="0" destOrd="0" presId="urn:microsoft.com/office/officeart/2005/8/layout/radial1"/>
    <dgm:cxn modelId="{AF5B6AB9-1C97-438D-B1EF-8C5E0A4DABA4}" type="presOf" srcId="{ADC586AE-C221-4D59-AD79-4E3CABB1F1F5}" destId="{BEC46EB8-E9E9-4651-91E2-FE891CEA7F70}" srcOrd="0" destOrd="0" presId="urn:microsoft.com/office/officeart/2005/8/layout/radial1"/>
    <dgm:cxn modelId="{6F636BC2-EC66-4532-A6AF-E8566FA3507F}" type="presOf" srcId="{CDD55640-29F2-4E6B-9A04-00DF3DDDD285}" destId="{AC9538D4-13F7-4868-9E43-1520B0EE03F3}" srcOrd="0" destOrd="0" presId="urn:microsoft.com/office/officeart/2005/8/layout/radial1"/>
    <dgm:cxn modelId="{AEF439CC-5732-41C3-9D93-9147ACD84C38}" type="presOf" srcId="{6A7D54C8-C96C-4F11-83B3-1FF31816A88F}" destId="{5BB41047-8F7E-4B35-BDD5-1AD0476762FD}" srcOrd="0" destOrd="0" presId="urn:microsoft.com/office/officeart/2005/8/layout/radial1"/>
    <dgm:cxn modelId="{960670D3-BF66-45DF-8518-27BD8B600186}" srcId="{ADC586AE-C221-4D59-AD79-4E3CABB1F1F5}" destId="{45873AAB-303C-4D92-A4F9-F6F701E9B0C3}" srcOrd="0" destOrd="0" parTransId="{03B2C72B-12ED-4B95-82AA-10227FF64014}" sibTransId="{119EC89B-9CB6-41EE-9B25-666242519BF5}"/>
    <dgm:cxn modelId="{B1B1D1DA-FEE1-4396-881A-7F0EED7C24B2}" srcId="{ADC586AE-C221-4D59-AD79-4E3CABB1F1F5}" destId="{8C4549F6-9BB1-44C0-B879-6DE7F7F3AF39}" srcOrd="1" destOrd="0" parTransId="{4059C2F8-081D-408B-A90D-9F8608B3B9CC}" sibTransId="{0F8C10B1-EF8C-4933-A874-A151D8898846}"/>
    <dgm:cxn modelId="{8FF167DC-9A0B-4D80-BC55-1645B0D57E2F}" srcId="{ADC586AE-C221-4D59-AD79-4E3CABB1F1F5}" destId="{CDD55640-29F2-4E6B-9A04-00DF3DDDD285}" srcOrd="3" destOrd="0" parTransId="{1E2B8F6B-98D5-4BC0-BB47-E03FD4CEC05D}" sibTransId="{B86034CC-E366-4859-93C2-78CE46B3E638}"/>
    <dgm:cxn modelId="{45AB18E7-F0DE-4A4D-90B1-E35EC47227FC}" type="presOf" srcId="{4059C2F8-081D-408B-A90D-9F8608B3B9CC}" destId="{3B51F18A-4EEB-49AA-9350-07036829E33E}" srcOrd="1" destOrd="0" presId="urn:microsoft.com/office/officeart/2005/8/layout/radial1"/>
    <dgm:cxn modelId="{A15198E7-1320-4968-AD0F-598231776AA3}" type="presOf" srcId="{6A7D54C8-C96C-4F11-83B3-1FF31816A88F}" destId="{AEFED35C-DB2D-45AC-8272-2FD659764DD6}" srcOrd="1" destOrd="0" presId="urn:microsoft.com/office/officeart/2005/8/layout/radial1"/>
    <dgm:cxn modelId="{DC42A8EA-C945-4E63-A903-892A98C9D5E1}" type="presOf" srcId="{03B2C72B-12ED-4B95-82AA-10227FF64014}" destId="{0A847548-95CD-4756-83DA-B344BA5FA74A}" srcOrd="1" destOrd="0" presId="urn:microsoft.com/office/officeart/2005/8/layout/radial1"/>
    <dgm:cxn modelId="{CC4C5AEB-1512-46D8-ACC5-185CCAC3089B}" type="presOf" srcId="{1E2B8F6B-98D5-4BC0-BB47-E03FD4CEC05D}" destId="{2F4EA434-9910-49B4-9020-3C7BCA62F33F}" srcOrd="0" destOrd="0" presId="urn:microsoft.com/office/officeart/2005/8/layout/radial1"/>
    <dgm:cxn modelId="{2E333D96-6296-4A1B-9444-57AF3EED24E6}" type="presParOf" srcId="{64FBCDD0-6780-4902-A449-05D613780340}" destId="{BEC46EB8-E9E9-4651-91E2-FE891CEA7F70}" srcOrd="0" destOrd="0" presId="urn:microsoft.com/office/officeart/2005/8/layout/radial1"/>
    <dgm:cxn modelId="{128F3F2D-8C97-47DD-90F0-0482BC3AB6A2}" type="presParOf" srcId="{64FBCDD0-6780-4902-A449-05D613780340}" destId="{E65DDE66-F024-427A-83C1-13E55E1033E3}" srcOrd="1" destOrd="0" presId="urn:microsoft.com/office/officeart/2005/8/layout/radial1"/>
    <dgm:cxn modelId="{9DD99CBA-7AF8-4597-8418-CC4AC8199D20}" type="presParOf" srcId="{E65DDE66-F024-427A-83C1-13E55E1033E3}" destId="{0A847548-95CD-4756-83DA-B344BA5FA74A}" srcOrd="0" destOrd="0" presId="urn:microsoft.com/office/officeart/2005/8/layout/radial1"/>
    <dgm:cxn modelId="{DE43D1E0-6666-4457-8750-C0A33935A23D}" type="presParOf" srcId="{64FBCDD0-6780-4902-A449-05D613780340}" destId="{44EDEF9D-968C-4BC9-83DF-126DE99434FF}" srcOrd="2" destOrd="0" presId="urn:microsoft.com/office/officeart/2005/8/layout/radial1"/>
    <dgm:cxn modelId="{8F650496-A84D-48D3-8EFE-CEED22C6C498}" type="presParOf" srcId="{64FBCDD0-6780-4902-A449-05D613780340}" destId="{3133A587-7D85-4BCC-8E30-2FB96E7A5A37}" srcOrd="3" destOrd="0" presId="urn:microsoft.com/office/officeart/2005/8/layout/radial1"/>
    <dgm:cxn modelId="{AB4084AB-91B0-4728-9426-B03CE04F8B81}" type="presParOf" srcId="{3133A587-7D85-4BCC-8E30-2FB96E7A5A37}" destId="{3B51F18A-4EEB-49AA-9350-07036829E33E}" srcOrd="0" destOrd="0" presId="urn:microsoft.com/office/officeart/2005/8/layout/radial1"/>
    <dgm:cxn modelId="{5F0D9CD9-9418-4347-B15F-535DAF6F112A}" type="presParOf" srcId="{64FBCDD0-6780-4902-A449-05D613780340}" destId="{50C98A87-8799-4E26-B408-FEBF16D70C0E}" srcOrd="4" destOrd="0" presId="urn:microsoft.com/office/officeart/2005/8/layout/radial1"/>
    <dgm:cxn modelId="{30BE6E3C-7D3A-4DEA-BEB6-0B02B5E7F7DF}" type="presParOf" srcId="{64FBCDD0-6780-4902-A449-05D613780340}" destId="{5BB41047-8F7E-4B35-BDD5-1AD0476762FD}" srcOrd="5" destOrd="0" presId="urn:microsoft.com/office/officeart/2005/8/layout/radial1"/>
    <dgm:cxn modelId="{9370C168-53BE-45AD-876D-4CE3973743FC}" type="presParOf" srcId="{5BB41047-8F7E-4B35-BDD5-1AD0476762FD}" destId="{AEFED35C-DB2D-45AC-8272-2FD659764DD6}" srcOrd="0" destOrd="0" presId="urn:microsoft.com/office/officeart/2005/8/layout/radial1"/>
    <dgm:cxn modelId="{D55CFBBA-FDCE-4249-BCF2-5F837B19B645}" type="presParOf" srcId="{64FBCDD0-6780-4902-A449-05D613780340}" destId="{A2E4ABD3-201E-4469-A12D-3283C766580A}" srcOrd="6" destOrd="0" presId="urn:microsoft.com/office/officeart/2005/8/layout/radial1"/>
    <dgm:cxn modelId="{C0FEAAA0-BD61-4185-A2E7-4ECDDB465DEE}" type="presParOf" srcId="{64FBCDD0-6780-4902-A449-05D613780340}" destId="{2F4EA434-9910-49B4-9020-3C7BCA62F33F}" srcOrd="7" destOrd="0" presId="urn:microsoft.com/office/officeart/2005/8/layout/radial1"/>
    <dgm:cxn modelId="{3000FC1E-25AA-4695-958E-C40CB362B296}" type="presParOf" srcId="{2F4EA434-9910-49B4-9020-3C7BCA62F33F}" destId="{437BD01C-C66A-4903-A674-4A9690B554F6}" srcOrd="0" destOrd="0" presId="urn:microsoft.com/office/officeart/2005/8/layout/radial1"/>
    <dgm:cxn modelId="{1E79F2E9-1E7B-4AA6-B1C0-6EFF78152F97}" type="presParOf" srcId="{64FBCDD0-6780-4902-A449-05D613780340}" destId="{AC9538D4-13F7-4868-9E43-1520B0EE03F3}" srcOrd="8" destOrd="0" presId="urn:microsoft.com/office/officeart/2005/8/layout/radia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C46EB8-E9E9-4651-91E2-FE891CEA7F70}">
      <dsp:nvSpPr>
        <dsp:cNvPr id="0" name=""/>
        <dsp:cNvSpPr/>
      </dsp:nvSpPr>
      <dsp:spPr>
        <a:xfrm>
          <a:off x="2448410" y="1742450"/>
          <a:ext cx="1323766" cy="1323766"/>
        </a:xfrm>
        <a:prstGeom prst="ellipse">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s-ES" sz="1600" kern="1200" dirty="0">
              <a:solidFill>
                <a:srgbClr val="FF0000"/>
              </a:solidFill>
            </a:rPr>
            <a:t>Centro</a:t>
          </a:r>
        </a:p>
        <a:p>
          <a:pPr marL="0" lvl="0" indent="0" algn="ctr" defTabSz="711200">
            <a:lnSpc>
              <a:spcPct val="90000"/>
            </a:lnSpc>
            <a:spcBef>
              <a:spcPct val="0"/>
            </a:spcBef>
            <a:spcAft>
              <a:spcPct val="35000"/>
            </a:spcAft>
            <a:buNone/>
          </a:pPr>
          <a:r>
            <a:rPr lang="es-ES" sz="1600" kern="1200" dirty="0">
              <a:solidFill>
                <a:srgbClr val="FF0000"/>
              </a:solidFill>
            </a:rPr>
            <a:t>dominante</a:t>
          </a:r>
        </a:p>
      </dsp:txBody>
      <dsp:txXfrm>
        <a:off x="2642271" y="1936311"/>
        <a:ext cx="936044" cy="936044"/>
      </dsp:txXfrm>
    </dsp:sp>
    <dsp:sp modelId="{E65DDE66-F024-427A-83C1-13E55E1033E3}">
      <dsp:nvSpPr>
        <dsp:cNvPr id="0" name=""/>
        <dsp:cNvSpPr/>
      </dsp:nvSpPr>
      <dsp:spPr>
        <a:xfrm rot="16200000">
          <a:off x="2910736" y="1522683"/>
          <a:ext cx="399114" cy="40419"/>
        </a:xfrm>
        <a:custGeom>
          <a:avLst/>
          <a:gdLst/>
          <a:ahLst/>
          <a:cxnLst/>
          <a:rect l="0" t="0" r="0" b="0"/>
          <a:pathLst>
            <a:path>
              <a:moveTo>
                <a:pt x="0" y="20209"/>
              </a:moveTo>
              <a:lnTo>
                <a:pt x="399114" y="2020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3100315" y="1532915"/>
        <a:ext cx="19955" cy="19955"/>
      </dsp:txXfrm>
    </dsp:sp>
    <dsp:sp modelId="{44EDEF9D-968C-4BC9-83DF-126DE99434FF}">
      <dsp:nvSpPr>
        <dsp:cNvPr id="0" name=""/>
        <dsp:cNvSpPr/>
      </dsp:nvSpPr>
      <dsp:spPr>
        <a:xfrm>
          <a:off x="2448410" y="19569"/>
          <a:ext cx="1323766" cy="1323766"/>
        </a:xfrm>
        <a:prstGeom prst="ellipse">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s-ES" sz="1500" kern="1200" dirty="0"/>
            <a:t>Antigüedad</a:t>
          </a:r>
        </a:p>
        <a:p>
          <a:pPr marL="0" lvl="0" indent="0" algn="ctr" defTabSz="666750">
            <a:lnSpc>
              <a:spcPct val="90000"/>
            </a:lnSpc>
            <a:spcBef>
              <a:spcPct val="0"/>
            </a:spcBef>
            <a:spcAft>
              <a:spcPct val="35000"/>
            </a:spcAft>
            <a:buNone/>
          </a:pPr>
          <a:r>
            <a:rPr lang="es-ES" sz="1500" kern="1200" dirty="0"/>
            <a:t>Tiempo</a:t>
          </a:r>
        </a:p>
      </dsp:txBody>
      <dsp:txXfrm>
        <a:off x="2642271" y="213430"/>
        <a:ext cx="936044" cy="936044"/>
      </dsp:txXfrm>
    </dsp:sp>
    <dsp:sp modelId="{3133A587-7D85-4BCC-8E30-2FB96E7A5A37}">
      <dsp:nvSpPr>
        <dsp:cNvPr id="0" name=""/>
        <dsp:cNvSpPr/>
      </dsp:nvSpPr>
      <dsp:spPr>
        <a:xfrm>
          <a:off x="3772176" y="2384124"/>
          <a:ext cx="399114" cy="40419"/>
        </a:xfrm>
        <a:custGeom>
          <a:avLst/>
          <a:gdLst/>
          <a:ahLst/>
          <a:cxnLst/>
          <a:rect l="0" t="0" r="0" b="0"/>
          <a:pathLst>
            <a:path>
              <a:moveTo>
                <a:pt x="0" y="20209"/>
              </a:moveTo>
              <a:lnTo>
                <a:pt x="399114" y="2020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3961756" y="2394356"/>
        <a:ext cx="19955" cy="19955"/>
      </dsp:txXfrm>
    </dsp:sp>
    <dsp:sp modelId="{50C98A87-8799-4E26-B408-FEBF16D70C0E}">
      <dsp:nvSpPr>
        <dsp:cNvPr id="0" name=""/>
        <dsp:cNvSpPr/>
      </dsp:nvSpPr>
      <dsp:spPr>
        <a:xfrm>
          <a:off x="4171291" y="1742450"/>
          <a:ext cx="1323766" cy="1323766"/>
        </a:xfrm>
        <a:prstGeom prst="ellipse">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s-ES" sz="1500" kern="1200" dirty="0"/>
            <a:t>Distancia</a:t>
          </a:r>
        </a:p>
      </dsp:txBody>
      <dsp:txXfrm>
        <a:off x="4365152" y="1936311"/>
        <a:ext cx="936044" cy="936044"/>
      </dsp:txXfrm>
    </dsp:sp>
    <dsp:sp modelId="{5BB41047-8F7E-4B35-BDD5-1AD0476762FD}">
      <dsp:nvSpPr>
        <dsp:cNvPr id="0" name=""/>
        <dsp:cNvSpPr/>
      </dsp:nvSpPr>
      <dsp:spPr>
        <a:xfrm rot="5400000">
          <a:off x="2910736" y="3245565"/>
          <a:ext cx="399114" cy="40419"/>
        </a:xfrm>
        <a:custGeom>
          <a:avLst/>
          <a:gdLst/>
          <a:ahLst/>
          <a:cxnLst/>
          <a:rect l="0" t="0" r="0" b="0"/>
          <a:pathLst>
            <a:path>
              <a:moveTo>
                <a:pt x="0" y="20209"/>
              </a:moveTo>
              <a:lnTo>
                <a:pt x="399114" y="2020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3100315" y="3255796"/>
        <a:ext cx="19955" cy="19955"/>
      </dsp:txXfrm>
    </dsp:sp>
    <dsp:sp modelId="{A2E4ABD3-201E-4469-A12D-3283C766580A}">
      <dsp:nvSpPr>
        <dsp:cNvPr id="0" name=""/>
        <dsp:cNvSpPr/>
      </dsp:nvSpPr>
      <dsp:spPr>
        <a:xfrm>
          <a:off x="2448410" y="3465331"/>
          <a:ext cx="1323766" cy="1323766"/>
        </a:xfrm>
        <a:prstGeom prst="ellipse">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s-ES" sz="1500" kern="1200" dirty="0"/>
            <a:t>Uso de metales</a:t>
          </a:r>
        </a:p>
      </dsp:txBody>
      <dsp:txXfrm>
        <a:off x="2642271" y="3659192"/>
        <a:ext cx="936044" cy="936044"/>
      </dsp:txXfrm>
    </dsp:sp>
    <dsp:sp modelId="{2F4EA434-9910-49B4-9020-3C7BCA62F33F}">
      <dsp:nvSpPr>
        <dsp:cNvPr id="0" name=""/>
        <dsp:cNvSpPr/>
      </dsp:nvSpPr>
      <dsp:spPr>
        <a:xfrm rot="10800000">
          <a:off x="2374690" y="2384124"/>
          <a:ext cx="73719" cy="40419"/>
        </a:xfrm>
        <a:custGeom>
          <a:avLst/>
          <a:gdLst/>
          <a:ahLst/>
          <a:cxnLst/>
          <a:rect l="0" t="0" r="0" b="0"/>
          <a:pathLst>
            <a:path>
              <a:moveTo>
                <a:pt x="0" y="20209"/>
              </a:moveTo>
              <a:lnTo>
                <a:pt x="73719" y="2020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rot="10800000">
        <a:off x="2409707" y="2402491"/>
        <a:ext cx="3685" cy="3685"/>
      </dsp:txXfrm>
    </dsp:sp>
    <dsp:sp modelId="{AC9538D4-13F7-4868-9E43-1520B0EE03F3}">
      <dsp:nvSpPr>
        <dsp:cNvPr id="0" name=""/>
        <dsp:cNvSpPr/>
      </dsp:nvSpPr>
      <dsp:spPr>
        <a:xfrm>
          <a:off x="400133" y="1742450"/>
          <a:ext cx="1974557" cy="1323766"/>
        </a:xfrm>
        <a:prstGeom prst="ellipse">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s-ES" sz="1500" kern="1200" dirty="0"/>
            <a:t>Escritura</a:t>
          </a:r>
        </a:p>
      </dsp:txBody>
      <dsp:txXfrm>
        <a:off x="689300" y="1936311"/>
        <a:ext cx="1396223" cy="936044"/>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png>
</file>

<file path=ppt/media/image14.png>
</file>

<file path=ppt/media/image15.jpeg>
</file>

<file path=ppt/media/image16.png>
</file>

<file path=ppt/media/image17.gif>
</file>

<file path=ppt/media/image18.png>
</file>

<file path=ppt/media/image19.png>
</file>

<file path=ppt/media/image2.png>
</file>

<file path=ppt/media/image20.png>
</file>

<file path=ppt/media/image21.png>
</file>

<file path=ppt/media/image22.jpe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n-US"/>
          </a:p>
        </p:txBody>
      </p:sp>
      <p:sp>
        <p:nvSpPr>
          <p:cNvPr id="4" name="Marcador de fecha 3"/>
          <p:cNvSpPr>
            <a:spLocks noGrp="1"/>
          </p:cNvSpPr>
          <p:nvPr>
            <p:ph type="dt" sz="half" idx="10"/>
          </p:nvPr>
        </p:nvSpPr>
        <p:spPr/>
        <p:txBody>
          <a:bodyPr/>
          <a:lstStyle/>
          <a:p>
            <a:fld id="{6116C23B-4BB3-4B3A-BB94-89A1FDB86A31}" type="datetimeFigureOut">
              <a:rPr lang="en-US" smtClean="0"/>
              <a:t>10/5/2025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3E9364F1-79AD-4038-B985-46D5B56B4D3E}" type="slidenum">
              <a:rPr lang="en-US" smtClean="0"/>
              <a:t>‹Nº›</a:t>
            </a:fld>
            <a:endParaRPr lang="en-US"/>
          </a:p>
        </p:txBody>
      </p:sp>
    </p:spTree>
    <p:extLst>
      <p:ext uri="{BB962C8B-B14F-4D97-AF65-F5344CB8AC3E}">
        <p14:creationId xmlns:p14="http://schemas.microsoft.com/office/powerpoint/2010/main" val="39900898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6116C23B-4BB3-4B3A-BB94-89A1FDB86A31}" type="datetimeFigureOut">
              <a:rPr lang="en-US" smtClean="0"/>
              <a:t>10/5/2025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3E9364F1-79AD-4038-B985-46D5B56B4D3E}" type="slidenum">
              <a:rPr lang="en-US" smtClean="0"/>
              <a:t>‹Nº›</a:t>
            </a:fld>
            <a:endParaRPr lang="en-US"/>
          </a:p>
        </p:txBody>
      </p:sp>
    </p:spTree>
    <p:extLst>
      <p:ext uri="{BB962C8B-B14F-4D97-AF65-F5344CB8AC3E}">
        <p14:creationId xmlns:p14="http://schemas.microsoft.com/office/powerpoint/2010/main" val="1633779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6116C23B-4BB3-4B3A-BB94-89A1FDB86A31}" type="datetimeFigureOut">
              <a:rPr lang="en-US" smtClean="0"/>
              <a:t>10/5/2025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3E9364F1-79AD-4038-B985-46D5B56B4D3E}" type="slidenum">
              <a:rPr lang="en-US" smtClean="0"/>
              <a:t>‹Nº›</a:t>
            </a:fld>
            <a:endParaRPr lang="en-US"/>
          </a:p>
        </p:txBody>
      </p:sp>
    </p:spTree>
    <p:extLst>
      <p:ext uri="{BB962C8B-B14F-4D97-AF65-F5344CB8AC3E}">
        <p14:creationId xmlns:p14="http://schemas.microsoft.com/office/powerpoint/2010/main" val="2440013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6116C23B-4BB3-4B3A-BB94-89A1FDB86A31}" type="datetimeFigureOut">
              <a:rPr lang="en-US" smtClean="0"/>
              <a:t>10/5/2025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3E9364F1-79AD-4038-B985-46D5B56B4D3E}" type="slidenum">
              <a:rPr lang="en-US" smtClean="0"/>
              <a:t>‹Nº›</a:t>
            </a:fld>
            <a:endParaRPr lang="en-US"/>
          </a:p>
        </p:txBody>
      </p:sp>
    </p:spTree>
    <p:extLst>
      <p:ext uri="{BB962C8B-B14F-4D97-AF65-F5344CB8AC3E}">
        <p14:creationId xmlns:p14="http://schemas.microsoft.com/office/powerpoint/2010/main" val="287633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6116C23B-4BB3-4B3A-BB94-89A1FDB86A31}" type="datetimeFigureOut">
              <a:rPr lang="en-US" smtClean="0"/>
              <a:t>10/5/2025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3E9364F1-79AD-4038-B985-46D5B56B4D3E}" type="slidenum">
              <a:rPr lang="en-US" smtClean="0"/>
              <a:t>‹Nº›</a:t>
            </a:fld>
            <a:endParaRPr lang="en-US"/>
          </a:p>
        </p:txBody>
      </p:sp>
    </p:spTree>
    <p:extLst>
      <p:ext uri="{BB962C8B-B14F-4D97-AF65-F5344CB8AC3E}">
        <p14:creationId xmlns:p14="http://schemas.microsoft.com/office/powerpoint/2010/main" val="23019736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fecha 4"/>
          <p:cNvSpPr>
            <a:spLocks noGrp="1"/>
          </p:cNvSpPr>
          <p:nvPr>
            <p:ph type="dt" sz="half" idx="10"/>
          </p:nvPr>
        </p:nvSpPr>
        <p:spPr/>
        <p:txBody>
          <a:bodyPr/>
          <a:lstStyle/>
          <a:p>
            <a:fld id="{6116C23B-4BB3-4B3A-BB94-89A1FDB86A31}" type="datetimeFigureOut">
              <a:rPr lang="en-US" smtClean="0"/>
              <a:t>10/5/2025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3E9364F1-79AD-4038-B985-46D5B56B4D3E}" type="slidenum">
              <a:rPr lang="en-US" smtClean="0"/>
              <a:t>‹Nº›</a:t>
            </a:fld>
            <a:endParaRPr lang="en-US"/>
          </a:p>
        </p:txBody>
      </p:sp>
    </p:spTree>
    <p:extLst>
      <p:ext uri="{BB962C8B-B14F-4D97-AF65-F5344CB8AC3E}">
        <p14:creationId xmlns:p14="http://schemas.microsoft.com/office/powerpoint/2010/main" val="3794743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n-US"/>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Marcador de fecha 6"/>
          <p:cNvSpPr>
            <a:spLocks noGrp="1"/>
          </p:cNvSpPr>
          <p:nvPr>
            <p:ph type="dt" sz="half" idx="10"/>
          </p:nvPr>
        </p:nvSpPr>
        <p:spPr/>
        <p:txBody>
          <a:bodyPr/>
          <a:lstStyle/>
          <a:p>
            <a:fld id="{6116C23B-4BB3-4B3A-BB94-89A1FDB86A31}" type="datetimeFigureOut">
              <a:rPr lang="en-US" smtClean="0"/>
              <a:t>10/5/2025</a:t>
            </a:fld>
            <a:endParaRPr lang="en-US"/>
          </a:p>
        </p:txBody>
      </p:sp>
      <p:sp>
        <p:nvSpPr>
          <p:cNvPr id="8" name="Marcador de pie de página 7"/>
          <p:cNvSpPr>
            <a:spLocks noGrp="1"/>
          </p:cNvSpPr>
          <p:nvPr>
            <p:ph type="ftr" sz="quarter" idx="11"/>
          </p:nvPr>
        </p:nvSpPr>
        <p:spPr/>
        <p:txBody>
          <a:bodyPr/>
          <a:lstStyle/>
          <a:p>
            <a:endParaRPr lang="en-US"/>
          </a:p>
        </p:txBody>
      </p:sp>
      <p:sp>
        <p:nvSpPr>
          <p:cNvPr id="9" name="Marcador de número de diapositiva 8"/>
          <p:cNvSpPr>
            <a:spLocks noGrp="1"/>
          </p:cNvSpPr>
          <p:nvPr>
            <p:ph type="sldNum" sz="quarter" idx="12"/>
          </p:nvPr>
        </p:nvSpPr>
        <p:spPr/>
        <p:txBody>
          <a:bodyPr/>
          <a:lstStyle/>
          <a:p>
            <a:fld id="{3E9364F1-79AD-4038-B985-46D5B56B4D3E}" type="slidenum">
              <a:rPr lang="en-US" smtClean="0"/>
              <a:t>‹Nº›</a:t>
            </a:fld>
            <a:endParaRPr lang="en-US"/>
          </a:p>
        </p:txBody>
      </p:sp>
    </p:spTree>
    <p:extLst>
      <p:ext uri="{BB962C8B-B14F-4D97-AF65-F5344CB8AC3E}">
        <p14:creationId xmlns:p14="http://schemas.microsoft.com/office/powerpoint/2010/main" val="33762776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fecha 2"/>
          <p:cNvSpPr>
            <a:spLocks noGrp="1"/>
          </p:cNvSpPr>
          <p:nvPr>
            <p:ph type="dt" sz="half" idx="10"/>
          </p:nvPr>
        </p:nvSpPr>
        <p:spPr/>
        <p:txBody>
          <a:bodyPr/>
          <a:lstStyle/>
          <a:p>
            <a:fld id="{6116C23B-4BB3-4B3A-BB94-89A1FDB86A31}" type="datetimeFigureOut">
              <a:rPr lang="en-US" smtClean="0"/>
              <a:t>10/5/2025</a:t>
            </a:fld>
            <a:endParaRPr lang="en-US"/>
          </a:p>
        </p:txBody>
      </p:sp>
      <p:sp>
        <p:nvSpPr>
          <p:cNvPr id="4" name="Marcador de pie de página 3"/>
          <p:cNvSpPr>
            <a:spLocks noGrp="1"/>
          </p:cNvSpPr>
          <p:nvPr>
            <p:ph type="ftr" sz="quarter" idx="11"/>
          </p:nvPr>
        </p:nvSpPr>
        <p:spPr/>
        <p:txBody>
          <a:bodyPr/>
          <a:lstStyle/>
          <a:p>
            <a:endParaRPr lang="en-US"/>
          </a:p>
        </p:txBody>
      </p:sp>
      <p:sp>
        <p:nvSpPr>
          <p:cNvPr id="5" name="Marcador de número de diapositiva 4"/>
          <p:cNvSpPr>
            <a:spLocks noGrp="1"/>
          </p:cNvSpPr>
          <p:nvPr>
            <p:ph type="sldNum" sz="quarter" idx="12"/>
          </p:nvPr>
        </p:nvSpPr>
        <p:spPr/>
        <p:txBody>
          <a:bodyPr/>
          <a:lstStyle/>
          <a:p>
            <a:fld id="{3E9364F1-79AD-4038-B985-46D5B56B4D3E}" type="slidenum">
              <a:rPr lang="en-US" smtClean="0"/>
              <a:t>‹Nº›</a:t>
            </a:fld>
            <a:endParaRPr lang="en-US"/>
          </a:p>
        </p:txBody>
      </p:sp>
    </p:spTree>
    <p:extLst>
      <p:ext uri="{BB962C8B-B14F-4D97-AF65-F5344CB8AC3E}">
        <p14:creationId xmlns:p14="http://schemas.microsoft.com/office/powerpoint/2010/main" val="3824918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6116C23B-4BB3-4B3A-BB94-89A1FDB86A31}" type="datetimeFigureOut">
              <a:rPr lang="en-US" smtClean="0"/>
              <a:t>10/5/2025</a:t>
            </a:fld>
            <a:endParaRPr lang="en-US"/>
          </a:p>
        </p:txBody>
      </p:sp>
      <p:sp>
        <p:nvSpPr>
          <p:cNvPr id="3" name="Marcador de pie de página 2"/>
          <p:cNvSpPr>
            <a:spLocks noGrp="1"/>
          </p:cNvSpPr>
          <p:nvPr>
            <p:ph type="ftr" sz="quarter" idx="11"/>
          </p:nvPr>
        </p:nvSpPr>
        <p:spPr/>
        <p:txBody>
          <a:bodyPr/>
          <a:lstStyle/>
          <a:p>
            <a:endParaRPr lang="en-US"/>
          </a:p>
        </p:txBody>
      </p:sp>
      <p:sp>
        <p:nvSpPr>
          <p:cNvPr id="4" name="Marcador de número de diapositiva 3"/>
          <p:cNvSpPr>
            <a:spLocks noGrp="1"/>
          </p:cNvSpPr>
          <p:nvPr>
            <p:ph type="sldNum" sz="quarter" idx="12"/>
          </p:nvPr>
        </p:nvSpPr>
        <p:spPr/>
        <p:txBody>
          <a:bodyPr/>
          <a:lstStyle/>
          <a:p>
            <a:fld id="{3E9364F1-79AD-4038-B985-46D5B56B4D3E}" type="slidenum">
              <a:rPr lang="en-US" smtClean="0"/>
              <a:t>‹Nº›</a:t>
            </a:fld>
            <a:endParaRPr lang="en-US"/>
          </a:p>
        </p:txBody>
      </p:sp>
    </p:spTree>
    <p:extLst>
      <p:ext uri="{BB962C8B-B14F-4D97-AF65-F5344CB8AC3E}">
        <p14:creationId xmlns:p14="http://schemas.microsoft.com/office/powerpoint/2010/main" val="25262988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6116C23B-4BB3-4B3A-BB94-89A1FDB86A31}" type="datetimeFigureOut">
              <a:rPr lang="en-US" smtClean="0"/>
              <a:t>10/5/2025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3E9364F1-79AD-4038-B985-46D5B56B4D3E}" type="slidenum">
              <a:rPr lang="en-US" smtClean="0"/>
              <a:t>‹Nº›</a:t>
            </a:fld>
            <a:endParaRPr lang="en-US"/>
          </a:p>
        </p:txBody>
      </p:sp>
    </p:spTree>
    <p:extLst>
      <p:ext uri="{BB962C8B-B14F-4D97-AF65-F5344CB8AC3E}">
        <p14:creationId xmlns:p14="http://schemas.microsoft.com/office/powerpoint/2010/main" val="2027735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6116C23B-4BB3-4B3A-BB94-89A1FDB86A31}" type="datetimeFigureOut">
              <a:rPr lang="en-US" smtClean="0"/>
              <a:t>10/5/2025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3E9364F1-79AD-4038-B985-46D5B56B4D3E}" type="slidenum">
              <a:rPr lang="en-US" smtClean="0"/>
              <a:t>‹Nº›</a:t>
            </a:fld>
            <a:endParaRPr lang="en-US"/>
          </a:p>
        </p:txBody>
      </p:sp>
    </p:spTree>
    <p:extLst>
      <p:ext uri="{BB962C8B-B14F-4D97-AF65-F5344CB8AC3E}">
        <p14:creationId xmlns:p14="http://schemas.microsoft.com/office/powerpoint/2010/main" val="1659863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16C23B-4BB3-4B3A-BB94-89A1FDB86A31}" type="datetimeFigureOut">
              <a:rPr lang="en-US" smtClean="0"/>
              <a:t>10/5/2025</a:t>
            </a:fld>
            <a:endParaRPr lang="en-U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9364F1-79AD-4038-B985-46D5B56B4D3E}" type="slidenum">
              <a:rPr lang="en-US" smtClean="0"/>
              <a:t>‹Nº›</a:t>
            </a:fld>
            <a:endParaRPr lang="en-US"/>
          </a:p>
        </p:txBody>
      </p:sp>
    </p:spTree>
    <p:extLst>
      <p:ext uri="{BB962C8B-B14F-4D97-AF65-F5344CB8AC3E}">
        <p14:creationId xmlns:p14="http://schemas.microsoft.com/office/powerpoint/2010/main" val="35282908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0.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es.wikipedia.org/wiki/Naturalista" TargetMode="External"/><Relationship Id="rId3" Type="http://schemas.openxmlformats.org/officeDocument/2006/relationships/image" Target="../media/image22.jpeg"/><Relationship Id="rId7" Type="http://schemas.openxmlformats.org/officeDocument/2006/relationships/hyperlink" Target="https://es.wikipedia.org/wiki/Antrop%C3%B3logo" TargetMode="External"/><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hyperlink" Target="https://es.wikipedia.org/wiki/Compa%C3%B1%C3%ADa_de_Jes%C3%BAs" TargetMode="External"/><Relationship Id="rId5" Type="http://schemas.openxmlformats.org/officeDocument/2006/relationships/image" Target="../media/image23.png"/><Relationship Id="rId10" Type="http://schemas.openxmlformats.org/officeDocument/2006/relationships/hyperlink" Target="https://es.wikipedia.org/wiki/Am%C3%A9rica" TargetMode="External"/><Relationship Id="rId4" Type="http://schemas.openxmlformats.org/officeDocument/2006/relationships/hyperlink" Target="https://es.wikipedia.org/wiki/Juan_Barcel%C3%B3n" TargetMode="External"/><Relationship Id="rId9" Type="http://schemas.openxmlformats.org/officeDocument/2006/relationships/hyperlink" Target="https://es.wikipedia.org/wiki/Espa%C3%B1a"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256478"/>
            <a:ext cx="10515600" cy="5920485"/>
          </a:xfrm>
        </p:spPr>
        <p:txBody>
          <a:bodyPr/>
          <a:lstStyle/>
          <a:p>
            <a:pPr marL="0" lvl="0" indent="0">
              <a:buNone/>
            </a:pPr>
            <a:endParaRPr lang="es-EC" b="1" dirty="0"/>
          </a:p>
          <a:p>
            <a:pPr marL="0" lvl="0" indent="0" algn="ctr">
              <a:buNone/>
            </a:pPr>
            <a:endParaRPr lang="es-EC" b="1" dirty="0"/>
          </a:p>
          <a:p>
            <a:pPr marL="0" lvl="0" indent="0" algn="ctr">
              <a:buNone/>
            </a:pPr>
            <a:endParaRPr lang="es-EC" b="1" dirty="0"/>
          </a:p>
          <a:p>
            <a:pPr marL="0" lvl="0" indent="0" algn="ctr">
              <a:buNone/>
            </a:pPr>
            <a:r>
              <a:rPr lang="es-EC" b="1" dirty="0"/>
              <a:t>Clase No 2</a:t>
            </a:r>
          </a:p>
          <a:p>
            <a:pPr marL="0" lvl="0" indent="0" algn="ctr">
              <a:buNone/>
            </a:pPr>
            <a:r>
              <a:rPr lang="es-ES" i="1" dirty="0"/>
              <a:t>Conceptos de inferioridad colonial: salvajes, primitivos y caníbales</a:t>
            </a:r>
            <a:endParaRPr lang="en-US" i="1" dirty="0"/>
          </a:p>
        </p:txBody>
      </p:sp>
    </p:spTree>
    <p:extLst>
      <p:ext uri="{BB962C8B-B14F-4D97-AF65-F5344CB8AC3E}">
        <p14:creationId xmlns:p14="http://schemas.microsoft.com/office/powerpoint/2010/main" val="19909789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215153"/>
            <a:ext cx="11059758" cy="5961810"/>
          </a:xfrm>
        </p:spPr>
        <p:txBody>
          <a:bodyPr/>
          <a:lstStyle/>
          <a:p>
            <a:pPr marL="0" indent="0">
              <a:lnSpc>
                <a:spcPct val="100000"/>
              </a:lnSpc>
              <a:spcBef>
                <a:spcPts val="0"/>
              </a:spcBef>
              <a:buNone/>
              <a:defRPr/>
            </a:pPr>
            <a:r>
              <a:rPr lang="es-US" dirty="0">
                <a:solidFill>
                  <a:srgbClr val="FF0000"/>
                </a:solidFill>
              </a:rPr>
              <a:t>Roma </a:t>
            </a:r>
          </a:p>
          <a:p>
            <a:pPr marL="0" indent="0">
              <a:lnSpc>
                <a:spcPct val="100000"/>
              </a:lnSpc>
              <a:spcBef>
                <a:spcPts val="0"/>
              </a:spcBef>
              <a:buNone/>
              <a:defRPr/>
            </a:pPr>
            <a:r>
              <a:rPr lang="es-US" dirty="0"/>
              <a:t>Tenían una cultura lingüística que originó el español, el italiano y francés.</a:t>
            </a:r>
          </a:p>
          <a:p>
            <a:pPr marL="0" indent="0">
              <a:lnSpc>
                <a:spcPct val="100000"/>
              </a:lnSpc>
              <a:spcBef>
                <a:spcPts val="0"/>
              </a:spcBef>
              <a:buNone/>
              <a:defRPr/>
            </a:pPr>
            <a:r>
              <a:rPr lang="es-US" dirty="0"/>
              <a:t>Crearon el Derecho Romano.</a:t>
            </a:r>
          </a:p>
          <a:p>
            <a:pPr marL="0" indent="0">
              <a:lnSpc>
                <a:spcPct val="100000"/>
              </a:lnSpc>
              <a:spcBef>
                <a:spcPts val="0"/>
              </a:spcBef>
              <a:buNone/>
              <a:defRPr/>
            </a:pPr>
            <a:r>
              <a:rPr lang="es-US" dirty="0"/>
              <a:t>Desarrollaron una ingeniería avanzada.</a:t>
            </a:r>
          </a:p>
          <a:p>
            <a:pPr marL="0" indent="0">
              <a:buNone/>
            </a:pPr>
            <a:r>
              <a:rPr lang="es-US" dirty="0"/>
              <a:t>Crearon el Calendario Juliano</a:t>
            </a:r>
          </a:p>
          <a:p>
            <a:pPr marL="0" indent="0">
              <a:buNone/>
            </a:pPr>
            <a:r>
              <a:rPr lang="es-US" dirty="0"/>
              <a:t>Tenían una alta comprensión de la política y la filosofía.</a:t>
            </a:r>
          </a:p>
          <a:p>
            <a:pPr marL="0" indent="0">
              <a:buNone/>
            </a:pPr>
            <a:r>
              <a:rPr lang="es-US" dirty="0"/>
              <a:t>Desarrollaron el cristianismo.</a:t>
            </a:r>
            <a:endParaRPr lang="en-US" dirty="0"/>
          </a:p>
          <a:p>
            <a:endParaRPr lang="es-EC" dirty="0"/>
          </a:p>
        </p:txBody>
      </p:sp>
      <p:pic>
        <p:nvPicPr>
          <p:cNvPr id="4" name="Imagen 3"/>
          <p:cNvPicPr>
            <a:picLocks noChangeAspect="1"/>
          </p:cNvPicPr>
          <p:nvPr/>
        </p:nvPicPr>
        <p:blipFill>
          <a:blip r:embed="rId2"/>
          <a:stretch>
            <a:fillRect/>
          </a:stretch>
        </p:blipFill>
        <p:spPr>
          <a:xfrm>
            <a:off x="5576383" y="3196058"/>
            <a:ext cx="4729443" cy="2670744"/>
          </a:xfrm>
          <a:prstGeom prst="rect">
            <a:avLst/>
          </a:prstGeom>
        </p:spPr>
      </p:pic>
    </p:spTree>
    <p:extLst>
      <p:ext uri="{BB962C8B-B14F-4D97-AF65-F5344CB8AC3E}">
        <p14:creationId xmlns:p14="http://schemas.microsoft.com/office/powerpoint/2010/main" val="12767809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215153"/>
            <a:ext cx="11059758" cy="5961810"/>
          </a:xfrm>
        </p:spPr>
        <p:txBody>
          <a:bodyPr/>
          <a:lstStyle/>
          <a:p>
            <a:pPr marL="0" indent="0">
              <a:lnSpc>
                <a:spcPct val="100000"/>
              </a:lnSpc>
              <a:spcBef>
                <a:spcPts val="0"/>
              </a:spcBef>
              <a:buNone/>
              <a:defRPr/>
            </a:pPr>
            <a:r>
              <a:rPr lang="es-US" dirty="0">
                <a:solidFill>
                  <a:srgbClr val="FF0000"/>
                </a:solidFill>
              </a:rPr>
              <a:t>Grecia</a:t>
            </a:r>
          </a:p>
          <a:p>
            <a:pPr marL="0" indent="0">
              <a:lnSpc>
                <a:spcPct val="100000"/>
              </a:lnSpc>
              <a:spcBef>
                <a:spcPts val="0"/>
              </a:spcBef>
              <a:buNone/>
              <a:defRPr/>
            </a:pPr>
            <a:r>
              <a:rPr lang="es-US" dirty="0"/>
              <a:t>Construyeron el principio de la democracia y los primeros teoremas de la ciencia como la matemática y la filosofía.</a:t>
            </a:r>
          </a:p>
          <a:p>
            <a:pPr marL="0" indent="0">
              <a:lnSpc>
                <a:spcPct val="100000"/>
              </a:lnSpc>
              <a:spcBef>
                <a:spcPts val="0"/>
              </a:spcBef>
              <a:buNone/>
              <a:defRPr/>
            </a:pPr>
            <a:endParaRPr lang="es-US" dirty="0">
              <a:solidFill>
                <a:srgbClr val="FF0000"/>
              </a:solidFill>
            </a:endParaRPr>
          </a:p>
          <a:p>
            <a:pPr marL="0" indent="0">
              <a:lnSpc>
                <a:spcPct val="100000"/>
              </a:lnSpc>
              <a:spcBef>
                <a:spcPts val="0"/>
              </a:spcBef>
              <a:buNone/>
              <a:defRPr/>
            </a:pPr>
            <a:endParaRPr lang="es-US" dirty="0">
              <a:solidFill>
                <a:srgbClr val="FF0000"/>
              </a:solidFill>
            </a:endParaRPr>
          </a:p>
          <a:p>
            <a:endParaRPr lang="es-EC" dirty="0"/>
          </a:p>
        </p:txBody>
      </p:sp>
      <p:pic>
        <p:nvPicPr>
          <p:cNvPr id="2" name="Imagen 1"/>
          <p:cNvPicPr>
            <a:picLocks noChangeAspect="1"/>
          </p:cNvPicPr>
          <p:nvPr/>
        </p:nvPicPr>
        <p:blipFill>
          <a:blip r:embed="rId2"/>
          <a:stretch>
            <a:fillRect/>
          </a:stretch>
        </p:blipFill>
        <p:spPr>
          <a:xfrm>
            <a:off x="4688765" y="1737079"/>
            <a:ext cx="2857500" cy="3362325"/>
          </a:xfrm>
          <a:prstGeom prst="rect">
            <a:avLst/>
          </a:prstGeom>
        </p:spPr>
      </p:pic>
    </p:spTree>
    <p:extLst>
      <p:ext uri="{BB962C8B-B14F-4D97-AF65-F5344CB8AC3E}">
        <p14:creationId xmlns:p14="http://schemas.microsoft.com/office/powerpoint/2010/main" val="1939325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14400" y="345716"/>
            <a:ext cx="10977735" cy="1049235"/>
          </a:xfrm>
        </p:spPr>
        <p:txBody>
          <a:bodyPr>
            <a:normAutofit fontScale="90000"/>
          </a:bodyPr>
          <a:lstStyle/>
          <a:p>
            <a:pPr lvl="0" algn="ctr"/>
            <a:br>
              <a:rPr lang="es-ES" dirty="0"/>
            </a:br>
            <a:br>
              <a:rPr lang="es-ES" dirty="0"/>
            </a:br>
            <a:r>
              <a:rPr lang="es-ES" dirty="0"/>
              <a:t>El mundo en el siglo XV y XVI</a:t>
            </a:r>
            <a:br>
              <a:rPr lang="en-US" dirty="0"/>
            </a:br>
            <a:br>
              <a:rPr lang="en-US" dirty="0"/>
            </a:br>
            <a:endParaRPr lang="en-US" dirty="0"/>
          </a:p>
        </p:txBody>
      </p:sp>
      <p:pic>
        <p:nvPicPr>
          <p:cNvPr id="4" name="Picture 2" descr="Resultado de imagen para el mundo antes de 149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08124" y="1116405"/>
            <a:ext cx="4264960" cy="4240754"/>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427925" y="5984968"/>
            <a:ext cx="5852884" cy="369332"/>
          </a:xfrm>
          <a:prstGeom prst="rect">
            <a:avLst/>
          </a:prstGeom>
        </p:spPr>
        <p:txBody>
          <a:bodyPr wrap="none">
            <a:spAutoFit/>
          </a:bodyPr>
          <a:lstStyle/>
          <a:p>
            <a:r>
              <a:rPr lang="es-EC" b="1" dirty="0">
                <a:solidFill>
                  <a:srgbClr val="222222"/>
                </a:solidFill>
                <a:latin typeface="Arial" panose="020B0604020202020204" pitchFamily="34" charset="0"/>
              </a:rPr>
              <a:t>Enrique Martelo 1489 Geógrafo y cartógrafo alemán</a:t>
            </a:r>
            <a:endParaRPr lang="en-US" dirty="0"/>
          </a:p>
        </p:txBody>
      </p:sp>
      <p:pic>
        <p:nvPicPr>
          <p:cNvPr id="3" name="Picture 3">
            <a:extLst>
              <a:ext uri="{FF2B5EF4-FFF2-40B4-BE49-F238E27FC236}">
                <a16:creationId xmlns:a16="http://schemas.microsoft.com/office/drawing/2014/main" id="{11847BAF-624E-9FCB-1CFF-947F7F39AD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2654" y="1208620"/>
            <a:ext cx="3088888" cy="29345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Imagen 4">
            <a:extLst>
              <a:ext uri="{FF2B5EF4-FFF2-40B4-BE49-F238E27FC236}">
                <a16:creationId xmlns:a16="http://schemas.microsoft.com/office/drawing/2014/main" id="{AD62950D-B7C7-8677-2887-DB8A18E347BE}"/>
              </a:ext>
            </a:extLst>
          </p:cNvPr>
          <p:cNvPicPr>
            <a:picLocks noChangeAspect="1"/>
          </p:cNvPicPr>
          <p:nvPr/>
        </p:nvPicPr>
        <p:blipFill>
          <a:blip r:embed="rId4"/>
          <a:stretch>
            <a:fillRect/>
          </a:stretch>
        </p:blipFill>
        <p:spPr>
          <a:xfrm>
            <a:off x="5497551" y="4143137"/>
            <a:ext cx="3966519" cy="1733556"/>
          </a:xfrm>
          <a:prstGeom prst="rect">
            <a:avLst/>
          </a:prstGeom>
        </p:spPr>
      </p:pic>
      <p:pic>
        <p:nvPicPr>
          <p:cNvPr id="7" name="Imagen 6">
            <a:extLst>
              <a:ext uri="{FF2B5EF4-FFF2-40B4-BE49-F238E27FC236}">
                <a16:creationId xmlns:a16="http://schemas.microsoft.com/office/drawing/2014/main" id="{45F0569E-E8B1-7DF5-435B-9C531D2C79C0}"/>
              </a:ext>
            </a:extLst>
          </p:cNvPr>
          <p:cNvPicPr>
            <a:picLocks noChangeAspect="1"/>
          </p:cNvPicPr>
          <p:nvPr/>
        </p:nvPicPr>
        <p:blipFill>
          <a:blip r:embed="rId5"/>
          <a:stretch>
            <a:fillRect/>
          </a:stretch>
        </p:blipFill>
        <p:spPr>
          <a:xfrm>
            <a:off x="8782237" y="1474885"/>
            <a:ext cx="2456901" cy="1761897"/>
          </a:xfrm>
          <a:prstGeom prst="rect">
            <a:avLst/>
          </a:prstGeom>
        </p:spPr>
      </p:pic>
    </p:spTree>
    <p:extLst>
      <p:ext uri="{BB962C8B-B14F-4D97-AF65-F5344CB8AC3E}">
        <p14:creationId xmlns:p14="http://schemas.microsoft.com/office/powerpoint/2010/main" val="19596093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57200" y="132202"/>
            <a:ext cx="11541512" cy="6413563"/>
          </a:xfrm>
        </p:spPr>
        <p:txBody>
          <a:bodyPr>
            <a:noAutofit/>
          </a:bodyPr>
          <a:lstStyle/>
          <a:p>
            <a:pPr marL="0" indent="0" algn="r">
              <a:buNone/>
            </a:pPr>
            <a:r>
              <a:rPr lang="es-ES" sz="2400" b="1" dirty="0"/>
              <a:t>¿QUÉ HABÍA EN EUROPA ANTERIOR A 1492? Y ¿CUÁLES FUERON LOS DEBATES INICIALES?</a:t>
            </a:r>
          </a:p>
          <a:p>
            <a:pPr lvl="0"/>
            <a:r>
              <a:rPr lang="es-ES" sz="2400" dirty="0">
                <a:solidFill>
                  <a:schemeClr val="dk1"/>
                </a:solidFill>
              </a:rPr>
              <a:t>La Edad Media con una matriz religiosa, dominados por reyes y Papas.</a:t>
            </a:r>
            <a:endParaRPr lang="en-US" sz="2400" dirty="0">
              <a:solidFill>
                <a:schemeClr val="dk1"/>
              </a:solidFill>
            </a:endParaRPr>
          </a:p>
          <a:p>
            <a:pPr lvl="0"/>
            <a:r>
              <a:rPr lang="es-ES" sz="2400" dirty="0">
                <a:solidFill>
                  <a:schemeClr val="dk1"/>
                </a:solidFill>
              </a:rPr>
              <a:t>Había una sociedad inmóvil, religiosa y jerarquizada. No había movilidad social</a:t>
            </a:r>
          </a:p>
          <a:p>
            <a:r>
              <a:rPr lang="es-EC" sz="2400" dirty="0"/>
              <a:t>Con América cambia el orbe terrestre. Génesis 6:19 modifica las reflexiones.</a:t>
            </a:r>
          </a:p>
          <a:p>
            <a:pPr marL="0" indent="0">
              <a:buNone/>
            </a:pPr>
            <a:r>
              <a:rPr lang="es-ES" sz="2400" b="1" dirty="0"/>
              <a:t>📅 Los 7 días de la creación</a:t>
            </a:r>
          </a:p>
          <a:p>
            <a:pPr marL="0" indent="0">
              <a:buNone/>
            </a:pPr>
            <a:r>
              <a:rPr lang="es-ES" sz="2400" b="1" dirty="0"/>
              <a:t>Día 1:</a:t>
            </a:r>
            <a:r>
              <a:rPr lang="es-ES" sz="2400" dirty="0"/>
              <a:t> Creación de la luz</a:t>
            </a:r>
          </a:p>
          <a:p>
            <a:pPr marL="0" indent="0">
              <a:buNone/>
            </a:pPr>
            <a:r>
              <a:rPr lang="es-ES" sz="2400" b="1" dirty="0"/>
              <a:t>Día 2:</a:t>
            </a:r>
            <a:r>
              <a:rPr lang="es-ES" sz="2400" dirty="0"/>
              <a:t> Creación del firmamento (cielo)</a:t>
            </a:r>
          </a:p>
          <a:p>
            <a:pPr marL="0" indent="0">
              <a:buNone/>
            </a:pPr>
            <a:r>
              <a:rPr lang="es-ES" sz="2400" b="1" dirty="0"/>
              <a:t>Día 3:</a:t>
            </a:r>
            <a:r>
              <a:rPr lang="es-ES" sz="2400" dirty="0"/>
              <a:t> Creación de la tierra seca, mares y vegetación</a:t>
            </a:r>
          </a:p>
          <a:p>
            <a:pPr marL="0" indent="0">
              <a:buNone/>
            </a:pPr>
            <a:r>
              <a:rPr lang="es-ES" sz="2400" b="1" dirty="0"/>
              <a:t>Día 4:</a:t>
            </a:r>
            <a:r>
              <a:rPr lang="es-ES" sz="2400" dirty="0"/>
              <a:t> Creación del sol, la luna y las estrellas</a:t>
            </a:r>
          </a:p>
          <a:p>
            <a:pPr marL="0" indent="0">
              <a:buNone/>
            </a:pPr>
            <a:r>
              <a:rPr lang="es-ES" sz="2400" b="1" dirty="0"/>
              <a:t>Día 5:</a:t>
            </a:r>
            <a:r>
              <a:rPr lang="es-ES" sz="2400" dirty="0"/>
              <a:t> Creación de aves y animales marinos</a:t>
            </a:r>
          </a:p>
          <a:p>
            <a:pPr marL="0" indent="0">
              <a:buNone/>
            </a:pPr>
            <a:r>
              <a:rPr lang="es-ES" sz="2400" b="1" dirty="0"/>
              <a:t>Día 6:</a:t>
            </a:r>
            <a:r>
              <a:rPr lang="es-ES" sz="2400" dirty="0"/>
              <a:t> Creación de animales terrestres y del ser humano</a:t>
            </a:r>
          </a:p>
          <a:p>
            <a:pPr marL="0" indent="0">
              <a:buNone/>
            </a:pPr>
            <a:r>
              <a:rPr lang="es-ES" sz="2400" b="1" dirty="0"/>
              <a:t>Día 7:</a:t>
            </a:r>
            <a:r>
              <a:rPr lang="es-ES" sz="2400" dirty="0"/>
              <a:t> Dios descansa y santifica el día</a:t>
            </a:r>
          </a:p>
          <a:p>
            <a:pPr marL="0" indent="0">
              <a:buNone/>
            </a:pPr>
            <a:endParaRPr lang="es-EC" sz="2400" dirty="0"/>
          </a:p>
          <a:p>
            <a:endParaRPr lang="en-US" dirty="0">
              <a:solidFill>
                <a:schemeClr val="dk1"/>
              </a:solidFill>
            </a:endParaRPr>
          </a:p>
          <a:p>
            <a:pPr marL="0" lvl="0" indent="0">
              <a:buNone/>
            </a:pPr>
            <a:br>
              <a:rPr lang="en-US" dirty="0"/>
            </a:br>
            <a:endParaRPr lang="en-US" dirty="0"/>
          </a:p>
        </p:txBody>
      </p:sp>
      <p:sp>
        <p:nvSpPr>
          <p:cNvPr id="2" name="Rectángulo 1">
            <a:extLst>
              <a:ext uri="{FF2B5EF4-FFF2-40B4-BE49-F238E27FC236}">
                <a16:creationId xmlns:a16="http://schemas.microsoft.com/office/drawing/2014/main" id="{1C014E88-447B-A321-A300-DF8574A25E3F}"/>
              </a:ext>
            </a:extLst>
          </p:cNvPr>
          <p:cNvSpPr/>
          <p:nvPr/>
        </p:nvSpPr>
        <p:spPr>
          <a:xfrm>
            <a:off x="7415561" y="2007220"/>
            <a:ext cx="4776439" cy="453854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es-EC" sz="2400" dirty="0">
                <a:solidFill>
                  <a:schemeClr val="tx1"/>
                </a:solidFill>
              </a:rPr>
              <a:t>¿ En qué día Dios creó América?</a:t>
            </a:r>
          </a:p>
          <a:p>
            <a:r>
              <a:rPr lang="es-EC" sz="2400" dirty="0">
                <a:solidFill>
                  <a:schemeClr val="tx1"/>
                </a:solidFill>
              </a:rPr>
              <a:t> ¿Por qué en el Arca de Noé no ingresaron bestias de América? </a:t>
            </a:r>
            <a:r>
              <a:rPr lang="es-ES" sz="2400" dirty="0">
                <a:solidFill>
                  <a:schemeClr val="tx1"/>
                </a:solidFill>
              </a:rPr>
              <a:t>¿Quiénes son los nuevos habitantes? </a:t>
            </a:r>
          </a:p>
          <a:p>
            <a:r>
              <a:rPr lang="es-ES" sz="2400" dirty="0">
                <a:solidFill>
                  <a:schemeClr val="tx1"/>
                </a:solidFill>
              </a:rPr>
              <a:t>¿Qué hacían? ¿Cuáles eran sus características físicas? </a:t>
            </a:r>
          </a:p>
          <a:p>
            <a:r>
              <a:rPr lang="es-ES" sz="2400" dirty="0">
                <a:solidFill>
                  <a:schemeClr val="tx1"/>
                </a:solidFill>
              </a:rPr>
              <a:t>¿Por qué Dios se ha olvidado de este territorio?</a:t>
            </a:r>
          </a:p>
          <a:p>
            <a:r>
              <a:rPr lang="es-EC" sz="2400" dirty="0">
                <a:solidFill>
                  <a:schemeClr val="tx1"/>
                </a:solidFill>
              </a:rPr>
              <a:t>¿Son racionales y pueden ser esclavos? </a:t>
            </a:r>
          </a:p>
          <a:p>
            <a:r>
              <a:rPr lang="es-EC" sz="2400" dirty="0">
                <a:solidFill>
                  <a:schemeClr val="tx1"/>
                </a:solidFill>
              </a:rPr>
              <a:t>¿Es justo dominarlos? </a:t>
            </a:r>
            <a:endParaRPr lang="es-ES" sz="2400" dirty="0">
              <a:solidFill>
                <a:schemeClr val="tx1"/>
              </a:solidFill>
            </a:endParaRPr>
          </a:p>
          <a:p>
            <a:pPr algn="ctr"/>
            <a:endParaRPr lang="es-EC" dirty="0"/>
          </a:p>
        </p:txBody>
      </p:sp>
    </p:spTree>
    <p:extLst>
      <p:ext uri="{BB962C8B-B14F-4D97-AF65-F5344CB8AC3E}">
        <p14:creationId xmlns:p14="http://schemas.microsoft.com/office/powerpoint/2010/main" val="2363148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48216" y="409729"/>
            <a:ext cx="9670826" cy="1325563"/>
          </a:xfrm>
        </p:spPr>
        <p:txBody>
          <a:bodyPr>
            <a:normAutofit/>
          </a:bodyPr>
          <a:lstStyle/>
          <a:p>
            <a:r>
              <a:rPr lang="es-ES" sz="2800" dirty="0"/>
              <a:t>Los primeros debates y especulaciones: las amazonas, los gigantes y los cíclopes</a:t>
            </a:r>
            <a:endParaRPr lang="en-US" sz="2800" dirty="0"/>
          </a:p>
        </p:txBody>
      </p:sp>
      <p:pic>
        <p:nvPicPr>
          <p:cNvPr id="4" name="Picture 6" descr="Resultado de imagen para Amazonas mujeres"/>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69318" y="2097668"/>
            <a:ext cx="2690998" cy="319722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8" descr="Resultado de imagen para Cíclop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99585" y="2408821"/>
            <a:ext cx="2782440" cy="2574919"/>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p:cNvPicPr>
            <a:picLocks noChangeAspect="1"/>
          </p:cNvPicPr>
          <p:nvPr/>
        </p:nvPicPr>
        <p:blipFill>
          <a:blip r:embed="rId4"/>
          <a:stretch>
            <a:fillRect/>
          </a:stretch>
        </p:blipFill>
        <p:spPr>
          <a:xfrm>
            <a:off x="6699714" y="2097668"/>
            <a:ext cx="2950084" cy="3306712"/>
          </a:xfrm>
          <a:prstGeom prst="rect">
            <a:avLst/>
          </a:prstGeom>
        </p:spPr>
      </p:pic>
    </p:spTree>
    <p:extLst>
      <p:ext uri="{BB962C8B-B14F-4D97-AF65-F5344CB8AC3E}">
        <p14:creationId xmlns:p14="http://schemas.microsoft.com/office/powerpoint/2010/main" val="8520325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24090" y="478679"/>
            <a:ext cx="10289504" cy="1049235"/>
          </a:xfrm>
        </p:spPr>
        <p:txBody>
          <a:bodyPr>
            <a:normAutofit/>
          </a:bodyPr>
          <a:lstStyle/>
          <a:p>
            <a:pPr algn="ctr"/>
            <a:br>
              <a:rPr lang="es-ES" sz="2400" dirty="0">
                <a:solidFill>
                  <a:srgbClr val="FF0000"/>
                </a:solidFill>
              </a:rPr>
            </a:br>
            <a:r>
              <a:rPr lang="es-ES" sz="2400" dirty="0"/>
              <a:t>Roma vs España</a:t>
            </a:r>
            <a:endParaRPr lang="es-EC" sz="2400" dirty="0"/>
          </a:p>
        </p:txBody>
      </p:sp>
      <p:pic>
        <p:nvPicPr>
          <p:cNvPr id="5" name="Imagen 4" descr="http://iris.cnice.mec.es/kairos/mediateca/cartoteca/img/mapas/imperio_romano.gif"/>
          <p:cNvPicPr/>
          <p:nvPr/>
        </p:nvPicPr>
        <p:blipFill>
          <a:blip r:embed="rId2">
            <a:extLst>
              <a:ext uri="{28A0092B-C50C-407E-A947-70E740481C1C}">
                <a14:useLocalDpi xmlns:a14="http://schemas.microsoft.com/office/drawing/2010/main" val="0"/>
              </a:ext>
            </a:extLst>
          </a:blip>
          <a:srcRect/>
          <a:stretch>
            <a:fillRect/>
          </a:stretch>
        </p:blipFill>
        <p:spPr bwMode="auto">
          <a:xfrm>
            <a:off x="2720898" y="1527914"/>
            <a:ext cx="6247235" cy="4161551"/>
          </a:xfrm>
          <a:prstGeom prst="rect">
            <a:avLst/>
          </a:prstGeom>
          <a:noFill/>
          <a:ln>
            <a:noFill/>
          </a:ln>
        </p:spPr>
      </p:pic>
    </p:spTree>
    <p:extLst>
      <p:ext uri="{BB962C8B-B14F-4D97-AF65-F5344CB8AC3E}">
        <p14:creationId xmlns:p14="http://schemas.microsoft.com/office/powerpoint/2010/main" val="18933013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60164" y="99152"/>
            <a:ext cx="11182120" cy="5988883"/>
          </a:xfrm>
        </p:spPr>
        <p:txBody>
          <a:bodyPr>
            <a:normAutofit fontScale="92500" lnSpcReduction="20000"/>
          </a:bodyPr>
          <a:lstStyle/>
          <a:p>
            <a:pPr marL="0" indent="0" algn="ctr">
              <a:buNone/>
            </a:pPr>
            <a:r>
              <a:rPr lang="es-US" b="1" dirty="0"/>
              <a:t>La formación del Moderno Sistema Mundo Capitalista </a:t>
            </a:r>
          </a:p>
          <a:p>
            <a:r>
              <a:rPr lang="es-US" dirty="0"/>
              <a:t>Muestra la </a:t>
            </a:r>
            <a:r>
              <a:rPr lang="es-US" b="1" dirty="0"/>
              <a:t>desigualdad </a:t>
            </a:r>
            <a:r>
              <a:rPr lang="es-US" dirty="0"/>
              <a:t>continental: territorial, espacial, étnica, política y económica.      Centros, semiperiferias y periferias.</a:t>
            </a:r>
            <a:endParaRPr lang="es-ES" dirty="0"/>
          </a:p>
          <a:p>
            <a:pPr marL="0" indent="0">
              <a:buNone/>
            </a:pPr>
            <a:r>
              <a:rPr lang="es-ES" b="1" dirty="0"/>
              <a:t>¿Por qué moderno? </a:t>
            </a:r>
          </a:p>
          <a:p>
            <a:pPr marL="0" indent="0">
              <a:buNone/>
            </a:pPr>
            <a:r>
              <a:rPr lang="es-ES" dirty="0"/>
              <a:t>Historia antigua, Edad Moderna (España) </a:t>
            </a:r>
            <a:r>
              <a:rPr lang="es-ES" b="1" dirty="0"/>
              <a:t>(</a:t>
            </a:r>
            <a:r>
              <a:rPr lang="es-ES" dirty="0"/>
              <a:t>alteración del tiempo), Edad Contemporánea (Francia, Inglaterra, EE. UU, Unión Europea y China).</a:t>
            </a:r>
          </a:p>
          <a:p>
            <a:pPr marL="0" indent="0">
              <a:buNone/>
            </a:pPr>
            <a:r>
              <a:rPr lang="es-ES" b="1" dirty="0"/>
              <a:t>¿Por qué Sistema?</a:t>
            </a:r>
          </a:p>
          <a:p>
            <a:pPr marL="0" indent="0">
              <a:buNone/>
            </a:pPr>
            <a:r>
              <a:rPr lang="es-ES" dirty="0"/>
              <a:t>España conectó, enlazó, unió por vez primera el globo terrestre como un todo mediante un centro y una periferia, y América como una de sus principales zonas periféricas proveedora de metales.</a:t>
            </a:r>
          </a:p>
          <a:p>
            <a:pPr marL="0" indent="0">
              <a:buNone/>
            </a:pPr>
            <a:r>
              <a:rPr lang="es-ES" b="1" dirty="0"/>
              <a:t>¿Por qué Mundo?</a:t>
            </a:r>
          </a:p>
          <a:p>
            <a:pPr marL="0" indent="0">
              <a:buNone/>
            </a:pPr>
            <a:r>
              <a:rPr lang="es-ES" dirty="0"/>
              <a:t>Es "una zona espaciotemporal que atraviesa múltiples unidades políticas, económicas y culturales, integrada en reglas dominadas por un imperio. </a:t>
            </a:r>
          </a:p>
          <a:p>
            <a:pPr marL="0" indent="0">
              <a:buNone/>
            </a:pPr>
            <a:r>
              <a:rPr lang="es-ES" b="1" dirty="0"/>
              <a:t>¿Por qué Capitalista?</a:t>
            </a:r>
          </a:p>
          <a:p>
            <a:pPr marL="0" indent="0">
              <a:buNone/>
            </a:pPr>
            <a:r>
              <a:rPr lang="es-ES" dirty="0"/>
              <a:t> La dominación colonial  de América ayudó a la formación de un nuevo modo de producción:  el capitalismo mundial, con su primera fase el mercantilismo.</a:t>
            </a:r>
            <a:endParaRPr lang="en-US" dirty="0"/>
          </a:p>
          <a:p>
            <a:endParaRPr lang="en-US" dirty="0"/>
          </a:p>
          <a:p>
            <a:endParaRPr lang="en-US" dirty="0"/>
          </a:p>
        </p:txBody>
      </p:sp>
    </p:spTree>
    <p:extLst>
      <p:ext uri="{BB962C8B-B14F-4D97-AF65-F5344CB8AC3E}">
        <p14:creationId xmlns:p14="http://schemas.microsoft.com/office/powerpoint/2010/main" val="5582668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60164" y="99152"/>
            <a:ext cx="11182120" cy="5988883"/>
          </a:xfrm>
        </p:spPr>
        <p:txBody>
          <a:bodyPr>
            <a:normAutofit/>
          </a:bodyPr>
          <a:lstStyle/>
          <a:p>
            <a:endParaRPr lang="en-US" dirty="0"/>
          </a:p>
          <a:p>
            <a:endParaRPr lang="en-US" dirty="0"/>
          </a:p>
        </p:txBody>
      </p:sp>
      <p:pic>
        <p:nvPicPr>
          <p:cNvPr id="1026" name="Picture 2" descr="El Sistema Mundo by Daniela Salcedo Rivera on Prezi">
            <a:extLst>
              <a:ext uri="{FF2B5EF4-FFF2-40B4-BE49-F238E27FC236}">
                <a16:creationId xmlns:a16="http://schemas.microsoft.com/office/drawing/2014/main" id="{A13D293D-907D-7944-243A-9F36F85F0B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410" y="615873"/>
            <a:ext cx="10885426" cy="5472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49798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apa com a divisão dos países de acordo com o sistema-mundo.">
            <a:extLst>
              <a:ext uri="{FF2B5EF4-FFF2-40B4-BE49-F238E27FC236}">
                <a16:creationId xmlns:a16="http://schemas.microsoft.com/office/drawing/2014/main" id="{EC8A66A7-66C0-3849-901B-C0102E26E51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rot="16200000">
            <a:off x="2825657" y="458155"/>
            <a:ext cx="5871609" cy="55676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8943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561860" y="242371"/>
            <a:ext cx="10950767" cy="6615629"/>
          </a:xfrm>
        </p:spPr>
        <p:txBody>
          <a:bodyPr>
            <a:normAutofit/>
          </a:bodyPr>
          <a:lstStyle/>
          <a:p>
            <a:pPr marL="0" indent="0">
              <a:buNone/>
            </a:pPr>
            <a:r>
              <a:rPr lang="es-ES" b="1" dirty="0"/>
              <a:t>Consecuencias de España en América</a:t>
            </a:r>
          </a:p>
          <a:p>
            <a:pPr marL="514350" indent="-514350">
              <a:buAutoNum type="arabicPeriod"/>
            </a:pPr>
            <a:r>
              <a:rPr lang="es-ES" dirty="0"/>
              <a:t>Origen del Capitalismo</a:t>
            </a:r>
          </a:p>
          <a:p>
            <a:pPr marL="514350" indent="-514350">
              <a:buAutoNum type="arabicPeriod"/>
            </a:pPr>
            <a:r>
              <a:rPr lang="es-ES" dirty="0"/>
              <a:t>España como la primera potencia económica y política naviera y centro colonial mundial:</a:t>
            </a:r>
          </a:p>
          <a:p>
            <a:pPr marL="514350" indent="-514350">
              <a:buAutoNum type="alphaLcParenR"/>
            </a:pPr>
            <a:r>
              <a:rPr lang="es-ES" dirty="0"/>
              <a:t>Acumuló mediante recursos naturales</a:t>
            </a:r>
          </a:p>
          <a:p>
            <a:pPr marL="514350" indent="-514350">
              <a:buAutoNum type="alphaLcParenR"/>
            </a:pPr>
            <a:r>
              <a:rPr lang="es-ES" dirty="0"/>
              <a:t>Obtuvo mano de obra barata india y negra</a:t>
            </a:r>
          </a:p>
          <a:p>
            <a:pPr marL="514350" indent="-514350">
              <a:buAutoNum type="alphaLcParenR"/>
            </a:pPr>
            <a:r>
              <a:rPr lang="es-ES" dirty="0"/>
              <a:t>América Latina fue creada como periferia de consumo</a:t>
            </a:r>
          </a:p>
          <a:p>
            <a:pPr marL="0" indent="0">
              <a:buNone/>
            </a:pPr>
            <a:r>
              <a:rPr lang="es-ES" dirty="0"/>
              <a:t>3. Eurocentrismo. Europa se situó como centro del mundo mediante pensarse como </a:t>
            </a:r>
            <a:r>
              <a:rPr lang="es-ES" dirty="0">
                <a:solidFill>
                  <a:srgbClr val="FF0000"/>
                </a:solidFill>
              </a:rPr>
              <a:t>cultura madre</a:t>
            </a:r>
            <a:r>
              <a:rPr lang="es-ES" dirty="0"/>
              <a:t>, a través de mitos modernos: “ América pueblo niño” , “América perezosa”, “América vaga, borracha inepta antimoral e irracional”.</a:t>
            </a:r>
          </a:p>
          <a:p>
            <a:pPr marL="0" indent="0">
              <a:buNone/>
            </a:pPr>
            <a:r>
              <a:rPr lang="es-ES" dirty="0"/>
              <a:t>4. Catolicismo y el racismo</a:t>
            </a:r>
            <a:r>
              <a:rPr lang="es-ES" dirty="0">
                <a:solidFill>
                  <a:srgbClr val="FF0000"/>
                </a:solidFill>
              </a:rPr>
              <a:t>. </a:t>
            </a:r>
            <a:r>
              <a:rPr lang="es-ES" dirty="0"/>
              <a:t>Siglo </a:t>
            </a:r>
            <a:r>
              <a:rPr lang="es-EC" dirty="0"/>
              <a:t>XVI al XVIII</a:t>
            </a:r>
          </a:p>
          <a:p>
            <a:pPr marL="0" indent="0">
              <a:buNone/>
            </a:pPr>
            <a:r>
              <a:rPr lang="es-EC" dirty="0"/>
              <a:t>5. División internacional del trabajo</a:t>
            </a:r>
            <a:endParaRPr lang="es-ES" dirty="0"/>
          </a:p>
          <a:p>
            <a:pPr marL="0" indent="0">
              <a:buNone/>
            </a:pPr>
            <a:endParaRPr lang="es-ES" dirty="0">
              <a:solidFill>
                <a:srgbClr val="FF0000"/>
              </a:solidFill>
            </a:endParaRPr>
          </a:p>
          <a:p>
            <a:pPr marL="0" indent="0">
              <a:buNone/>
            </a:pPr>
            <a:endParaRPr lang="es-ES" dirty="0">
              <a:solidFill>
                <a:srgbClr val="FF0000"/>
              </a:solidFill>
            </a:endParaRPr>
          </a:p>
          <a:p>
            <a:endParaRPr lang="en-US" dirty="0"/>
          </a:p>
        </p:txBody>
      </p:sp>
    </p:spTree>
    <p:extLst>
      <p:ext uri="{BB962C8B-B14F-4D97-AF65-F5344CB8AC3E}">
        <p14:creationId xmlns:p14="http://schemas.microsoft.com/office/powerpoint/2010/main" val="4221843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423746"/>
            <a:ext cx="10850696" cy="6109256"/>
          </a:xfrm>
        </p:spPr>
        <p:txBody>
          <a:bodyPr>
            <a:normAutofit/>
          </a:bodyPr>
          <a:lstStyle/>
          <a:p>
            <a:pPr marL="0" indent="0">
              <a:buNone/>
            </a:pPr>
            <a:r>
              <a:rPr lang="es-ES" b="1" dirty="0"/>
              <a:t>Conceptos</a:t>
            </a:r>
            <a:endParaRPr lang="es-ES" dirty="0">
              <a:solidFill>
                <a:srgbClr val="FF0000"/>
              </a:solidFill>
            </a:endParaRPr>
          </a:p>
          <a:p>
            <a:r>
              <a:rPr lang="es-ES" dirty="0">
                <a:solidFill>
                  <a:srgbClr val="FF0000"/>
                </a:solidFill>
              </a:rPr>
              <a:t>Imperio: e</a:t>
            </a:r>
            <a:r>
              <a:rPr lang="es-ES" dirty="0"/>
              <a:t>xterminar al pueblo dominado</a:t>
            </a:r>
            <a:r>
              <a:rPr lang="es-ES" dirty="0">
                <a:solidFill>
                  <a:srgbClr val="FF0000"/>
                </a:solidFill>
              </a:rPr>
              <a:t>.</a:t>
            </a:r>
            <a:r>
              <a:rPr lang="es-ES" dirty="0"/>
              <a:t> Está regido por un emperador.</a:t>
            </a:r>
          </a:p>
          <a:p>
            <a:r>
              <a:rPr lang="es-ES" dirty="0">
                <a:solidFill>
                  <a:srgbClr val="FF0000"/>
                </a:solidFill>
              </a:rPr>
              <a:t>Colonialismo: e</a:t>
            </a:r>
            <a:r>
              <a:rPr lang="es-ES" dirty="0"/>
              <a:t>stado extranjero domina y explota a otro foráneo al suyo,​ a ese territorio se le llama colonia.</a:t>
            </a:r>
          </a:p>
          <a:p>
            <a:r>
              <a:rPr lang="es-ES" dirty="0">
                <a:solidFill>
                  <a:srgbClr val="FF0000"/>
                </a:solidFill>
              </a:rPr>
              <a:t>Sociedad colonial: e</a:t>
            </a:r>
            <a:r>
              <a:rPr lang="es-ES" dirty="0"/>
              <a:t>structuras desiguales fruto de la colonización.</a:t>
            </a:r>
            <a:endParaRPr lang="es-ES" dirty="0">
              <a:solidFill>
                <a:srgbClr val="FF0000"/>
              </a:solidFill>
            </a:endParaRPr>
          </a:p>
          <a:p>
            <a:r>
              <a:rPr lang="es-ES" dirty="0">
                <a:solidFill>
                  <a:srgbClr val="FF0000"/>
                </a:solidFill>
              </a:rPr>
              <a:t>Estructura de desigualdad: e</a:t>
            </a:r>
            <a:r>
              <a:rPr lang="es-ES" dirty="0"/>
              <a:t>structuran las desigualdades sociales, políticas , culturales y económicas y condiciona el pensamiento y sentimientos de las personas.</a:t>
            </a:r>
          </a:p>
          <a:p>
            <a:r>
              <a:rPr lang="es-ES" dirty="0">
                <a:solidFill>
                  <a:srgbClr val="FF0000"/>
                </a:solidFill>
              </a:rPr>
              <a:t>Polarización histórica:</a:t>
            </a:r>
            <a:r>
              <a:rPr lang="es-ES" dirty="0"/>
              <a:t>  dos zonas o polos opuestos, dibujándose un Estado polarizado.</a:t>
            </a:r>
          </a:p>
        </p:txBody>
      </p:sp>
    </p:spTree>
    <p:extLst>
      <p:ext uri="{BB962C8B-B14F-4D97-AF65-F5344CB8AC3E}">
        <p14:creationId xmlns:p14="http://schemas.microsoft.com/office/powerpoint/2010/main" val="20899065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07624" y="363558"/>
            <a:ext cx="11082969" cy="6293720"/>
          </a:xfrm>
        </p:spPr>
        <p:txBody>
          <a:bodyPr>
            <a:normAutofit fontScale="92500" lnSpcReduction="20000"/>
          </a:bodyPr>
          <a:lstStyle/>
          <a:p>
            <a:pPr marL="0" indent="0">
              <a:buNone/>
            </a:pPr>
            <a:r>
              <a:rPr lang="es-US" dirty="0"/>
              <a:t>6. Quiénes debaten sobre los indios en América: juristas y teólogos</a:t>
            </a:r>
          </a:p>
          <a:p>
            <a:pPr marL="0" indent="0">
              <a:buNone/>
            </a:pPr>
            <a:r>
              <a:rPr lang="es-US" dirty="0"/>
              <a:t>7. Ginés de Sepúlveda fue el teólogo que argumentó sobre la naturaleza inferior de la humanidad de los indios. </a:t>
            </a:r>
          </a:p>
          <a:p>
            <a:pPr marL="0" indent="0">
              <a:buNone/>
            </a:pPr>
            <a:r>
              <a:rPr lang="es-US" dirty="0"/>
              <a:t>8. Gonzalo Fernández de Oviedo (Teólogo) escribió: “Estas gentes de estas Indias, aunque racionales y de la misma estirpe de aquella santa arca de Noé, están hechas irracionales y bestiales por sus idolatrías, sacrificios y ceremonias infernales. </a:t>
            </a:r>
          </a:p>
          <a:p>
            <a:pPr marL="0" indent="0">
              <a:buNone/>
            </a:pPr>
            <a:r>
              <a:rPr lang="es-ES" dirty="0"/>
              <a:t>9. Bartalomé de las Casas defendió el concepto de guerra injusta y denunció los crímenes de la colonialidad.</a:t>
            </a:r>
          </a:p>
          <a:p>
            <a:pPr marL="0" indent="0">
              <a:buNone/>
            </a:pPr>
            <a:r>
              <a:rPr lang="es-US" dirty="0"/>
              <a:t>10. ¿Quién es el bárbaro? Los que rechazan la recta razón. Bárbaro era el rudo y torpe y los sin policía.</a:t>
            </a:r>
          </a:p>
          <a:p>
            <a:pPr marL="0" indent="0">
              <a:buNone/>
            </a:pPr>
            <a:r>
              <a:rPr lang="es-US" dirty="0"/>
              <a:t>11. Los Aztecas fueron descritos como hombres-niños y estaban a medio camino (tenían instituciones religiosas y políticas, pero que no llegaron a ser filósofos).  </a:t>
            </a:r>
          </a:p>
          <a:p>
            <a:pPr marL="0" indent="0">
              <a:buNone/>
            </a:pPr>
            <a:r>
              <a:rPr lang="es-US" dirty="0"/>
              <a:t>12. Tres tipos de bárbaros (indios): </a:t>
            </a:r>
          </a:p>
          <a:p>
            <a:pPr marL="514350" indent="-514350">
              <a:buAutoNum type="alphaLcParenR"/>
            </a:pPr>
            <a:r>
              <a:rPr lang="es-US" dirty="0"/>
              <a:t>Los que no  tenían uso de escritura. </a:t>
            </a:r>
          </a:p>
          <a:p>
            <a:pPr marL="514350" indent="-514350">
              <a:buAutoNum type="alphaLcParenR"/>
            </a:pPr>
            <a:r>
              <a:rPr lang="es-US" dirty="0"/>
              <a:t>Los sin razón </a:t>
            </a:r>
          </a:p>
          <a:p>
            <a:pPr marL="514350" indent="-514350">
              <a:buAutoNum type="alphaLcParenR"/>
            </a:pPr>
            <a:r>
              <a:rPr lang="es-US" dirty="0"/>
              <a:t>Los salvajes.</a:t>
            </a:r>
          </a:p>
          <a:p>
            <a:pPr marL="0" indent="0">
              <a:buNone/>
            </a:pPr>
            <a:endParaRPr lang="en-US" dirty="0"/>
          </a:p>
          <a:p>
            <a:pPr marL="0" indent="0">
              <a:buNone/>
            </a:pPr>
            <a:endParaRPr lang="en-US" sz="2400" dirty="0"/>
          </a:p>
          <a:p>
            <a:pPr marL="457200" indent="-457200">
              <a:buAutoNum type="arabicPeriod"/>
            </a:pPr>
            <a:endParaRPr lang="en-US" dirty="0"/>
          </a:p>
        </p:txBody>
      </p:sp>
    </p:spTree>
    <p:extLst>
      <p:ext uri="{BB962C8B-B14F-4D97-AF65-F5344CB8AC3E}">
        <p14:creationId xmlns:p14="http://schemas.microsoft.com/office/powerpoint/2010/main" val="14866657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42371" y="198304"/>
            <a:ext cx="11810082" cy="6659696"/>
          </a:xfrm>
        </p:spPr>
        <p:txBody>
          <a:bodyPr>
            <a:normAutofit fontScale="92500" lnSpcReduction="10000"/>
          </a:bodyPr>
          <a:lstStyle/>
          <a:p>
            <a:pPr marL="0" indent="0">
              <a:buNone/>
            </a:pPr>
            <a:r>
              <a:rPr lang="es-US" sz="3200" b="1" dirty="0"/>
              <a:t>13.</a:t>
            </a:r>
            <a:r>
              <a:rPr lang="es-US" sz="3200" dirty="0"/>
              <a:t> El indio fue mano de obra gratuita que contribuyó a la acumulación de capitales europeo desde el siglo XVI.</a:t>
            </a:r>
          </a:p>
          <a:p>
            <a:pPr marL="0" indent="0">
              <a:buNone/>
            </a:pPr>
            <a:r>
              <a:rPr lang="es-US" sz="3200" dirty="0"/>
              <a:t>14. América Latina nació dependiente.</a:t>
            </a:r>
          </a:p>
          <a:p>
            <a:pPr marL="0" indent="0">
              <a:buNone/>
            </a:pPr>
            <a:r>
              <a:rPr lang="es-US" sz="3200" dirty="0"/>
              <a:t>15. América Latina fue incorporada como periferia. </a:t>
            </a:r>
          </a:p>
          <a:p>
            <a:pPr marL="0" indent="0">
              <a:buNone/>
            </a:pPr>
            <a:r>
              <a:rPr lang="es-US" sz="3200" dirty="0"/>
              <a:t>16. El siglo XVI fue el de mayor mutación de la especie humana (72 millones de muertes).</a:t>
            </a:r>
          </a:p>
          <a:p>
            <a:pPr marL="0" indent="0">
              <a:buNone/>
            </a:pPr>
            <a:r>
              <a:rPr lang="es-US" sz="3200" dirty="0"/>
              <a:t>17. En países del Tercer Mundo, el buen salvaje fue considerado fuerza productiva, mercado potencial para la producción y materia prima de Europa.</a:t>
            </a:r>
          </a:p>
          <a:p>
            <a:pPr marL="0" indent="0">
              <a:buNone/>
            </a:pPr>
            <a:r>
              <a:rPr lang="es-US" sz="3200" dirty="0"/>
              <a:t>18. </a:t>
            </a:r>
            <a:r>
              <a:rPr lang="es-EC" sz="3200" dirty="0"/>
              <a:t>En 1537 la humanidad del indio fue aceptada por el papa Paulo III y sirvió para evangelizar a los indios, pues no se podía evangelizar a bestias.</a:t>
            </a:r>
          </a:p>
          <a:p>
            <a:pPr marL="0" indent="0" algn="just" fontAlgn="t">
              <a:buNone/>
            </a:pPr>
            <a:r>
              <a:rPr lang="es-EC" sz="3200" dirty="0"/>
              <a:t>19. América es un continente joven producto del Diluvio</a:t>
            </a:r>
            <a:r>
              <a:rPr lang="en-US" sz="3200" dirty="0"/>
              <a:t>. No </a:t>
            </a:r>
            <a:r>
              <a:rPr lang="es-EC" sz="3200" dirty="0"/>
              <a:t>eran parte de la familia de Noé, no dejaron escrituras, obras de arte, ni indicios de civilización. </a:t>
            </a:r>
          </a:p>
          <a:p>
            <a:pPr marL="0" indent="0" algn="just" fontAlgn="t">
              <a:buNone/>
            </a:pPr>
            <a:r>
              <a:rPr lang="es-EC" sz="3200" dirty="0"/>
              <a:t>19. </a:t>
            </a:r>
            <a:r>
              <a:rPr lang="es-ES" sz="3200" dirty="0"/>
              <a:t>La riqueza en manos de "bárbaros“ era riesgoso.</a:t>
            </a:r>
          </a:p>
          <a:p>
            <a:pPr marL="0" indent="0">
              <a:buNone/>
            </a:pPr>
            <a:endParaRPr lang="es-EC" sz="3200"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657279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47907" y="710503"/>
            <a:ext cx="10515600" cy="4351338"/>
          </a:xfrm>
        </p:spPr>
        <p:txBody>
          <a:bodyPr>
            <a:normAutofit/>
          </a:bodyPr>
          <a:lstStyle/>
          <a:p>
            <a:pPr marL="0" indent="0" algn="ctr">
              <a:buNone/>
            </a:pPr>
            <a:r>
              <a:rPr lang="es-ES" sz="3200" b="1" dirty="0"/>
              <a:t>Pregunta para discutir</a:t>
            </a:r>
          </a:p>
          <a:p>
            <a:endParaRPr lang="es-ES" sz="3200" dirty="0"/>
          </a:p>
          <a:p>
            <a:r>
              <a:rPr lang="es-ES" sz="3200" dirty="0"/>
              <a:t>¿Cuáles son los orígenes de la estructura económica de la actual América Latina?</a:t>
            </a:r>
          </a:p>
          <a:p>
            <a:r>
              <a:rPr lang="es-ES" sz="3200" dirty="0"/>
              <a:t>¿Consideras que América Latina algún día dejará de ser subdesarrollado?</a:t>
            </a:r>
            <a:endParaRPr lang="es-US" sz="3200" dirty="0"/>
          </a:p>
          <a:p>
            <a:endParaRPr lang="es-EC" sz="2400" dirty="0"/>
          </a:p>
        </p:txBody>
      </p:sp>
    </p:spTree>
    <p:extLst>
      <p:ext uri="{BB962C8B-B14F-4D97-AF65-F5344CB8AC3E}">
        <p14:creationId xmlns:p14="http://schemas.microsoft.com/office/powerpoint/2010/main" val="16173572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Marcador de contenido 3"/>
          <p:cNvGraphicFramePr>
            <a:graphicFrameLocks noGrp="1"/>
          </p:cNvGraphicFramePr>
          <p:nvPr>
            <p:ph idx="1"/>
            <p:extLst>
              <p:ext uri="{D42A27DB-BD31-4B8C-83A1-F6EECF244321}">
                <p14:modId xmlns:p14="http://schemas.microsoft.com/office/powerpoint/2010/main" val="1544394244"/>
              </p:ext>
            </p:extLst>
          </p:nvPr>
        </p:nvGraphicFramePr>
        <p:xfrm>
          <a:off x="4714961" y="638885"/>
          <a:ext cx="5895192" cy="48086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Imagen 4"/>
          <p:cNvPicPr>
            <a:picLocks noChangeAspect="1"/>
          </p:cNvPicPr>
          <p:nvPr/>
        </p:nvPicPr>
        <p:blipFill>
          <a:blip r:embed="rId7"/>
          <a:stretch>
            <a:fillRect/>
          </a:stretch>
        </p:blipFill>
        <p:spPr>
          <a:xfrm>
            <a:off x="441064" y="638885"/>
            <a:ext cx="4905488" cy="3287655"/>
          </a:xfrm>
          <a:prstGeom prst="rect">
            <a:avLst/>
          </a:prstGeom>
        </p:spPr>
      </p:pic>
    </p:spTree>
    <p:extLst>
      <p:ext uri="{BB962C8B-B14F-4D97-AF65-F5344CB8AC3E}">
        <p14:creationId xmlns:p14="http://schemas.microsoft.com/office/powerpoint/2010/main" val="25224589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A6B87EE-5B78-ABAE-3477-8D1BA7621927}"/>
              </a:ext>
            </a:extLst>
          </p:cNvPr>
          <p:cNvSpPr>
            <a:spLocks noGrp="1"/>
          </p:cNvSpPr>
          <p:nvPr>
            <p:ph idx="1"/>
          </p:nvPr>
        </p:nvSpPr>
        <p:spPr>
          <a:xfrm>
            <a:off x="624468" y="446048"/>
            <a:ext cx="10729332" cy="6211229"/>
          </a:xfrm>
        </p:spPr>
        <p:txBody>
          <a:bodyPr>
            <a:normAutofit fontScale="77500" lnSpcReduction="20000"/>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C" altLang="es-EC" sz="2800" b="1" i="0" u="none" strike="noStrike" cap="none" normalizeH="0" baseline="0" dirty="0">
                <a:ln>
                  <a:noFill/>
                </a:ln>
                <a:solidFill>
                  <a:schemeClr val="tx1"/>
                </a:solidFill>
                <a:effectLst/>
                <a:latin typeface="Arial" panose="020B0604020202020204" pitchFamily="34" charset="0"/>
              </a:rPr>
              <a:t>🌍 ¿Por qué Europa se considera la "cultura madre"?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EC" altLang="es-EC" sz="2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C" altLang="es-EC" sz="2800" b="1" i="0" u="none" strike="noStrike" cap="none" normalizeH="0" baseline="0" dirty="0">
                <a:ln>
                  <a:noFill/>
                </a:ln>
                <a:solidFill>
                  <a:schemeClr val="tx1"/>
                </a:solidFill>
                <a:effectLst/>
                <a:latin typeface="Arial" panose="020B0604020202020204" pitchFamily="34" charset="0"/>
              </a:rPr>
              <a:t>🧠 Visión eurocéntrica de la historia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sz="2800" b="1" i="0" u="none" strike="noStrike" cap="none" normalizeH="0" baseline="0" dirty="0">
                <a:ln>
                  <a:noFill/>
                </a:ln>
                <a:solidFill>
                  <a:schemeClr val="tx1"/>
                </a:solidFill>
                <a:effectLst/>
                <a:latin typeface="Arial" panose="020B0604020202020204" pitchFamily="34" charset="0"/>
              </a:rPr>
              <a:t>Hegel</a:t>
            </a:r>
            <a:r>
              <a:rPr kumimoji="0" lang="es-EC" altLang="es-EC" sz="2800" b="0" i="0" u="none" strike="noStrike" cap="none" normalizeH="0" baseline="0" dirty="0">
                <a:ln>
                  <a:noFill/>
                </a:ln>
                <a:solidFill>
                  <a:schemeClr val="tx1"/>
                </a:solidFill>
                <a:effectLst/>
                <a:latin typeface="Arial" panose="020B0604020202020204" pitchFamily="34" charset="0"/>
              </a:rPr>
              <a:t> afirmó que el </a:t>
            </a:r>
            <a:r>
              <a:rPr kumimoji="0" lang="es-EC" altLang="es-EC" sz="2800" b="1" i="0" u="none" strike="noStrike" cap="none" normalizeH="0" baseline="0" dirty="0">
                <a:ln>
                  <a:noFill/>
                </a:ln>
                <a:solidFill>
                  <a:schemeClr val="tx1"/>
                </a:solidFill>
                <a:effectLst/>
                <a:latin typeface="Arial" panose="020B0604020202020204" pitchFamily="34" charset="0"/>
              </a:rPr>
              <a:t>Mediterráneo</a:t>
            </a:r>
            <a:r>
              <a:rPr kumimoji="0" lang="es-EC" altLang="es-EC" sz="2800" b="0" i="0" u="none" strike="noStrike" cap="none" normalizeH="0" baseline="0" dirty="0">
                <a:ln>
                  <a:noFill/>
                </a:ln>
                <a:solidFill>
                  <a:schemeClr val="tx1"/>
                </a:solidFill>
                <a:effectLst/>
                <a:latin typeface="Arial" panose="020B0604020202020204" pitchFamily="34" charset="0"/>
              </a:rPr>
              <a:t> (Grecia, Roma, Europa) es el </a:t>
            </a:r>
            <a:r>
              <a:rPr kumimoji="0" lang="es-EC" altLang="es-EC" sz="2800" b="1" i="0" u="none" strike="noStrike" cap="none" normalizeH="0" baseline="0" dirty="0">
                <a:ln>
                  <a:noFill/>
                </a:ln>
                <a:solidFill>
                  <a:schemeClr val="tx1"/>
                </a:solidFill>
                <a:effectLst/>
                <a:latin typeface="Arial" panose="020B0604020202020204" pitchFamily="34" charset="0"/>
              </a:rPr>
              <a:t>centro de la Historia Universal</a:t>
            </a:r>
            <a:r>
              <a:rPr lang="es-EC" altLang="es-EC" dirty="0">
                <a:latin typeface="Arial" panose="020B0604020202020204" pitchFamily="34" charset="0"/>
              </a:rPr>
              <a:t> </a:t>
            </a:r>
            <a:r>
              <a:rPr lang="es-EC" dirty="0"/>
              <a:t>( Hegel, Lecciones 199-200).</a:t>
            </a:r>
            <a:endParaRPr kumimoji="0" lang="es-EC" altLang="es-EC"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sz="2800" b="0" i="0" u="none" strike="noStrike" cap="none" normalizeH="0" baseline="0" dirty="0">
                <a:ln>
                  <a:noFill/>
                </a:ln>
                <a:solidFill>
                  <a:schemeClr val="tx1"/>
                </a:solidFill>
                <a:effectLst/>
                <a:latin typeface="Arial" panose="020B0604020202020204" pitchFamily="34" charset="0"/>
              </a:rPr>
              <a:t>América es vista como una </a:t>
            </a:r>
            <a:r>
              <a:rPr kumimoji="0" lang="es-EC" altLang="es-EC" sz="2800" b="1" i="0" u="none" strike="noStrike" cap="none" normalizeH="0" baseline="0" dirty="0">
                <a:ln>
                  <a:noFill/>
                </a:ln>
                <a:solidFill>
                  <a:schemeClr val="tx1"/>
                </a:solidFill>
                <a:effectLst/>
                <a:latin typeface="Arial" panose="020B0604020202020204" pitchFamily="34" charset="0"/>
              </a:rPr>
              <a:t>tierra joven</a:t>
            </a:r>
            <a:r>
              <a:rPr kumimoji="0" lang="es-EC" altLang="es-EC" sz="2800" b="0" i="0" u="none" strike="noStrike" cap="none" normalizeH="0" baseline="0" dirty="0">
                <a:ln>
                  <a:noFill/>
                </a:ln>
                <a:solidFill>
                  <a:schemeClr val="tx1"/>
                </a:solidFill>
                <a:effectLst/>
                <a:latin typeface="Arial" panose="020B0604020202020204" pitchFamily="34" charset="0"/>
              </a:rPr>
              <a:t>, “en formación”, que solo entra a la historia cuando es descubierta por Europa.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EC" altLang="es-EC" sz="2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C" altLang="es-EC" sz="2800" b="1" i="0" u="none" strike="noStrike" cap="none" normalizeH="0" baseline="0" dirty="0">
                <a:ln>
                  <a:noFill/>
                </a:ln>
                <a:solidFill>
                  <a:schemeClr val="tx1"/>
                </a:solidFill>
                <a:effectLst/>
                <a:latin typeface="Arial" panose="020B0604020202020204" pitchFamily="34" charset="0"/>
              </a:rPr>
              <a:t>🏛️ ¿Qué implicaba esto?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sz="2800" b="0" i="0" u="none" strike="noStrike" cap="none" normalizeH="0" baseline="0" dirty="0">
                <a:ln>
                  <a:noFill/>
                </a:ln>
                <a:solidFill>
                  <a:schemeClr val="tx1"/>
                </a:solidFill>
                <a:effectLst/>
                <a:latin typeface="Arial" panose="020B0604020202020204" pitchFamily="34" charset="0"/>
              </a:rPr>
              <a:t>Grandes civilizaciones como los </a:t>
            </a:r>
            <a:r>
              <a:rPr kumimoji="0" lang="es-EC" altLang="es-EC" sz="2800" b="1" i="0" u="none" strike="noStrike" cap="none" normalizeH="0" baseline="0" dirty="0">
                <a:ln>
                  <a:noFill/>
                </a:ln>
                <a:solidFill>
                  <a:schemeClr val="tx1"/>
                </a:solidFill>
                <a:effectLst/>
                <a:latin typeface="Arial" panose="020B0604020202020204" pitchFamily="34" charset="0"/>
              </a:rPr>
              <a:t>mayas, mexicas o incas</a:t>
            </a:r>
            <a:r>
              <a:rPr kumimoji="0" lang="es-EC" altLang="es-EC" sz="2800" b="0" i="0" u="none" strike="noStrike" cap="none" normalizeH="0" baseline="0" dirty="0">
                <a:ln>
                  <a:noFill/>
                </a:ln>
                <a:solidFill>
                  <a:schemeClr val="tx1"/>
                </a:solidFill>
                <a:effectLst/>
                <a:latin typeface="Arial" panose="020B0604020202020204" pitchFamily="34" charset="0"/>
              </a:rPr>
              <a:t> fueron consideradas </a:t>
            </a:r>
            <a:r>
              <a:rPr kumimoji="0" lang="es-EC" altLang="es-EC" sz="2800" b="1" i="0" u="none" strike="noStrike" cap="none" normalizeH="0" baseline="0" dirty="0">
                <a:ln>
                  <a:noFill/>
                </a:ln>
                <a:solidFill>
                  <a:schemeClr val="tx1"/>
                </a:solidFill>
                <a:effectLst/>
                <a:latin typeface="Arial" panose="020B0604020202020204" pitchFamily="34" charset="0"/>
              </a:rPr>
              <a:t>inferiores</a:t>
            </a:r>
            <a:r>
              <a:rPr kumimoji="0" lang="es-EC" altLang="es-EC" sz="2800" b="0" i="0" u="none" strike="noStrike" cap="none" normalizeH="0" baseline="0" dirty="0">
                <a:ln>
                  <a:noFill/>
                </a:ln>
                <a:solidFill>
                  <a:schemeClr val="tx1"/>
                </a:solidFill>
                <a:effectLst/>
                <a:latin typeface="Arial" panose="020B0604020202020204" pitchFamily="34" charset="0"/>
              </a:rPr>
              <a:t> o </a:t>
            </a:r>
            <a:r>
              <a:rPr kumimoji="0" lang="es-EC" altLang="es-EC" sz="2800" b="1" i="0" u="none" strike="noStrike" cap="none" normalizeH="0" baseline="0" dirty="0">
                <a:ln>
                  <a:noFill/>
                </a:ln>
                <a:solidFill>
                  <a:schemeClr val="tx1"/>
                </a:solidFill>
                <a:effectLst/>
                <a:latin typeface="Arial" panose="020B0604020202020204" pitchFamily="34" charset="0"/>
              </a:rPr>
              <a:t>sin historia real</a:t>
            </a:r>
            <a:r>
              <a:rPr kumimoji="0" lang="es-EC" altLang="es-EC" sz="2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sz="2800" b="0" i="0" u="none" strike="noStrike" cap="none" normalizeH="0" baseline="0" dirty="0">
                <a:ln>
                  <a:noFill/>
                </a:ln>
                <a:solidFill>
                  <a:schemeClr val="tx1"/>
                </a:solidFill>
                <a:effectLst/>
                <a:latin typeface="Arial" panose="020B0604020202020204" pitchFamily="34" charset="0"/>
              </a:rPr>
              <a:t>Se usó esta idea para </a:t>
            </a:r>
            <a:r>
              <a:rPr kumimoji="0" lang="es-EC" altLang="es-EC" sz="2800" b="1" i="0" u="none" strike="noStrike" cap="none" normalizeH="0" baseline="0" dirty="0">
                <a:ln>
                  <a:noFill/>
                </a:ln>
                <a:solidFill>
                  <a:schemeClr val="tx1"/>
                </a:solidFill>
                <a:effectLst/>
                <a:latin typeface="Arial" panose="020B0604020202020204" pitchFamily="34" charset="0"/>
              </a:rPr>
              <a:t>justificar la conquista</a:t>
            </a:r>
            <a:r>
              <a:rPr kumimoji="0" lang="es-EC" altLang="es-EC" sz="2800" b="0" i="0" u="none" strike="noStrike" cap="none" normalizeH="0" baseline="0" dirty="0">
                <a:ln>
                  <a:noFill/>
                </a:ln>
                <a:solidFill>
                  <a:schemeClr val="tx1"/>
                </a:solidFill>
                <a:effectLst/>
                <a:latin typeface="Arial" panose="020B0604020202020204" pitchFamily="34" charset="0"/>
              </a:rPr>
              <a:t> y el dominio cultural.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EC" altLang="es-EC" sz="2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C" altLang="es-EC" sz="2800" b="1" i="0" u="none" strike="noStrike" cap="none" normalizeH="0" baseline="0" dirty="0">
                <a:ln>
                  <a:noFill/>
                </a:ln>
                <a:solidFill>
                  <a:schemeClr val="tx1"/>
                </a:solidFill>
                <a:effectLst/>
                <a:latin typeface="Arial" panose="020B0604020202020204" pitchFamily="34" charset="0"/>
              </a:rPr>
              <a:t>📚 Pensadores coloniales que apoyaron esta visión</a:t>
            </a:r>
          </a:p>
          <a:p>
            <a:pPr marL="0" marR="0" lvl="0" indent="0" algn="l" defTabSz="914400" rtl="0" eaLnBrk="0" fontAlgn="base" latinLnBrk="0" hangingPunct="0">
              <a:lnSpc>
                <a:spcPct val="100000"/>
              </a:lnSpc>
              <a:spcBef>
                <a:spcPct val="0"/>
              </a:spcBef>
              <a:spcAft>
                <a:spcPct val="0"/>
              </a:spcAft>
              <a:buClrTx/>
              <a:buSzTx/>
              <a:buFontTx/>
              <a:buNone/>
              <a:tabLst/>
            </a:pPr>
            <a:r>
              <a:rPr kumimoji="0" lang="es-EC" altLang="es-EC" sz="2800" b="0" i="0" u="none" strike="noStrike" cap="none" normalizeH="0" baseline="0" dirty="0">
                <a:ln>
                  <a:noFill/>
                </a:ln>
                <a:solidFill>
                  <a:schemeClr val="tx1"/>
                </a:solidFill>
                <a:effectLst/>
                <a:latin typeface="Arial" panose="020B0604020202020204" pitchFamily="34" charset="0"/>
              </a:rPr>
              <a:t>🔴 </a:t>
            </a:r>
            <a:r>
              <a:rPr kumimoji="0" lang="es-EC" altLang="es-EC" sz="2800" b="1" i="0" u="none" strike="noStrike" cap="none" normalizeH="0" baseline="0" dirty="0">
                <a:ln>
                  <a:noFill/>
                </a:ln>
                <a:solidFill>
                  <a:schemeClr val="tx1"/>
                </a:solidFill>
                <a:effectLst/>
                <a:latin typeface="Arial" panose="020B0604020202020204" pitchFamily="34" charset="0"/>
              </a:rPr>
              <a:t>Gonzalo Fernández de Oviedo</a:t>
            </a:r>
            <a:r>
              <a:rPr kumimoji="0" lang="es-EC" altLang="es-EC" sz="2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s-EC" altLang="es-EC" sz="2800" b="0" i="0" u="none" strike="noStrike" cap="none" normalizeH="0" baseline="0" dirty="0">
                <a:ln>
                  <a:noFill/>
                </a:ln>
                <a:solidFill>
                  <a:schemeClr val="tx1"/>
                </a:solidFill>
                <a:effectLst/>
                <a:latin typeface="Arial" panose="020B0604020202020204" pitchFamily="34" charset="0"/>
              </a:rPr>
              <a:t>“Estas gentes […] están hechas irracionales y bestiales por sus idolatrías…”</a:t>
            </a:r>
          </a:p>
          <a:p>
            <a:pPr marL="0" marR="0" lvl="0" indent="0" algn="l" defTabSz="914400" rtl="0" eaLnBrk="0" fontAlgn="base" latinLnBrk="0" hangingPunct="0">
              <a:lnSpc>
                <a:spcPct val="100000"/>
              </a:lnSpc>
              <a:spcBef>
                <a:spcPct val="0"/>
              </a:spcBef>
              <a:spcAft>
                <a:spcPct val="0"/>
              </a:spcAft>
              <a:buClrTx/>
              <a:buSzTx/>
              <a:buFontTx/>
              <a:buNone/>
              <a:tabLst/>
            </a:pPr>
            <a:r>
              <a:rPr kumimoji="0" lang="es-EC" altLang="es-EC" sz="2800" b="0" i="0" u="none" strike="noStrike" cap="none" normalizeH="0" baseline="0" dirty="0">
                <a:ln>
                  <a:noFill/>
                </a:ln>
                <a:solidFill>
                  <a:schemeClr val="tx1"/>
                </a:solidFill>
                <a:effectLst/>
                <a:latin typeface="Arial" panose="020B0604020202020204" pitchFamily="34" charset="0"/>
              </a:rPr>
              <a:t>🔴 </a:t>
            </a:r>
            <a:r>
              <a:rPr kumimoji="0" lang="es-EC" altLang="es-EC" sz="2800" b="1" i="0" u="none" strike="noStrike" cap="none" normalizeH="0" baseline="0" dirty="0">
                <a:ln>
                  <a:noFill/>
                </a:ln>
                <a:solidFill>
                  <a:schemeClr val="tx1"/>
                </a:solidFill>
                <a:effectLst/>
                <a:latin typeface="Arial" panose="020B0604020202020204" pitchFamily="34" charset="0"/>
              </a:rPr>
              <a:t>Ginés de Sepúlveda</a:t>
            </a:r>
            <a:r>
              <a:rPr kumimoji="0" lang="es-EC" altLang="es-EC" sz="2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s-EC" altLang="es-EC" sz="2800" b="0" i="0" u="none" strike="noStrike" cap="none" normalizeH="0" baseline="0" dirty="0">
                <a:ln>
                  <a:noFill/>
                </a:ln>
                <a:solidFill>
                  <a:schemeClr val="tx1"/>
                </a:solidFill>
                <a:effectLst/>
                <a:latin typeface="Arial" panose="020B0604020202020204" pitchFamily="34" charset="0"/>
              </a:rPr>
              <a:t>“Tener ciudades o comercio solo prueba que no son osos ni monos…”</a:t>
            </a:r>
            <a:endParaRPr kumimoji="0" lang="es-EC" altLang="es-EC" sz="2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C" altLang="es-EC" sz="2800" b="1" i="0" u="none" strike="noStrike" cap="none" normalizeH="0" baseline="0" dirty="0">
                <a:ln>
                  <a:noFill/>
                </a:ln>
                <a:solidFill>
                  <a:schemeClr val="tx1"/>
                </a:solidFill>
                <a:effectLst/>
                <a:latin typeface="Arial" panose="020B0604020202020204" pitchFamily="34" charset="0"/>
              </a:rPr>
              <a:t>❗ Preguntas para reflexionar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sz="2800" b="0" i="0" u="none" strike="noStrike" cap="none" normalizeH="0" baseline="0" dirty="0">
                <a:ln>
                  <a:noFill/>
                </a:ln>
                <a:solidFill>
                  <a:schemeClr val="tx1"/>
                </a:solidFill>
                <a:effectLst/>
                <a:latin typeface="Arial" panose="020B0604020202020204" pitchFamily="34" charset="0"/>
              </a:rPr>
              <a:t>¿Quién decide qué culturas “entran” en la historia?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sz="2800" b="0" i="0" u="none" strike="noStrike" cap="none" normalizeH="0" baseline="0" dirty="0">
                <a:ln>
                  <a:noFill/>
                </a:ln>
                <a:solidFill>
                  <a:schemeClr val="tx1"/>
                </a:solidFill>
                <a:effectLst/>
                <a:latin typeface="Arial" panose="020B0604020202020204" pitchFamily="34" charset="0"/>
              </a:rPr>
              <a:t>¿Qué pasa cuando solo se cuenta la historia desde Europa?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sz="2800" b="0" i="0" u="none" strike="noStrike" cap="none" normalizeH="0" baseline="0" dirty="0">
                <a:ln>
                  <a:noFill/>
                </a:ln>
                <a:solidFill>
                  <a:schemeClr val="tx1"/>
                </a:solidFill>
                <a:effectLst/>
                <a:latin typeface="Arial" panose="020B0604020202020204" pitchFamily="34" charset="0"/>
              </a:rPr>
              <a:t>¿Cómo reescribir esta historia desde las voces indígenas o americanas?</a:t>
            </a:r>
          </a:p>
          <a:p>
            <a:endParaRPr lang="es-EC" dirty="0"/>
          </a:p>
        </p:txBody>
      </p:sp>
    </p:spTree>
    <p:extLst>
      <p:ext uri="{BB962C8B-B14F-4D97-AF65-F5344CB8AC3E}">
        <p14:creationId xmlns:p14="http://schemas.microsoft.com/office/powerpoint/2010/main" val="25979066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A6B87EE-5B78-ABAE-3477-8D1BA7621927}"/>
              </a:ext>
            </a:extLst>
          </p:cNvPr>
          <p:cNvSpPr>
            <a:spLocks noGrp="1"/>
          </p:cNvSpPr>
          <p:nvPr>
            <p:ph idx="1"/>
          </p:nvPr>
        </p:nvSpPr>
        <p:spPr>
          <a:xfrm>
            <a:off x="624468" y="446048"/>
            <a:ext cx="10729332" cy="6211229"/>
          </a:xfrm>
        </p:spPr>
        <p:txBody>
          <a:bodyPr>
            <a:normAutofit fontScale="92500" lnSpcReduction="20000"/>
          </a:bodyPr>
          <a:lstStyle/>
          <a:p>
            <a:pPr marL="0" indent="0" algn="ctr">
              <a:buNone/>
            </a:pPr>
            <a:r>
              <a:rPr lang="es-ES" b="1" dirty="0"/>
              <a:t>🌍 La visión eurocéntrica de Hegel sobre la Historia Universal</a:t>
            </a:r>
          </a:p>
          <a:p>
            <a:r>
              <a:rPr lang="es-ES" b="1" dirty="0"/>
              <a:t>🧠 ¿Qué decía Hegel?</a:t>
            </a:r>
          </a:p>
          <a:p>
            <a:pPr>
              <a:buFont typeface="Arial" panose="020B0604020202020204" pitchFamily="34" charset="0"/>
              <a:buChar char="•"/>
            </a:pPr>
            <a:r>
              <a:rPr lang="es-ES" b="1" dirty="0"/>
              <a:t>África</a:t>
            </a:r>
            <a:r>
              <a:rPr lang="es-ES" dirty="0"/>
              <a:t>: “La conciencia no ha llegado ni a la intuición”.</a:t>
            </a:r>
            <a:br>
              <a:rPr lang="es-ES" dirty="0"/>
            </a:br>
            <a:r>
              <a:rPr lang="es-ES" dirty="0"/>
              <a:t>👉 Es decir, Hegel consideraba que </a:t>
            </a:r>
            <a:r>
              <a:rPr lang="es-ES" b="1" dirty="0"/>
              <a:t>los pueblos africanos no tenían historia ni racionalidad.</a:t>
            </a:r>
            <a:endParaRPr lang="es-ES" dirty="0"/>
          </a:p>
          <a:p>
            <a:pPr>
              <a:buFont typeface="Arial" panose="020B0604020202020204" pitchFamily="34" charset="0"/>
              <a:buChar char="•"/>
            </a:pPr>
            <a:r>
              <a:rPr lang="es-ES" b="1" dirty="0"/>
              <a:t>Asia</a:t>
            </a:r>
            <a:r>
              <a:rPr lang="es-ES" dirty="0"/>
              <a:t>: Representa la </a:t>
            </a:r>
            <a:r>
              <a:rPr lang="es-ES" b="1" dirty="0"/>
              <a:t>infancia de la humanidad</a:t>
            </a:r>
            <a:r>
              <a:rPr lang="es-ES" dirty="0"/>
              <a:t>, un continente estancado en la inmadurez.</a:t>
            </a:r>
          </a:p>
          <a:p>
            <a:pPr>
              <a:buFont typeface="Arial" panose="020B0604020202020204" pitchFamily="34" charset="0"/>
              <a:buChar char="•"/>
            </a:pPr>
            <a:r>
              <a:rPr lang="es-ES" b="1" dirty="0"/>
              <a:t>Europa</a:t>
            </a:r>
            <a:r>
              <a:rPr lang="es-ES" dirty="0"/>
              <a:t>:</a:t>
            </a:r>
            <a:br>
              <a:rPr lang="es-ES" dirty="0"/>
            </a:br>
            <a:r>
              <a:rPr lang="es-ES" dirty="0"/>
              <a:t>✅ Es el </a:t>
            </a:r>
            <a:r>
              <a:rPr lang="es-ES" b="1" dirty="0"/>
              <a:t>centro</a:t>
            </a:r>
            <a:r>
              <a:rPr lang="es-ES" dirty="0"/>
              <a:t>, el </a:t>
            </a:r>
            <a:r>
              <a:rPr lang="es-ES" b="1" dirty="0"/>
              <a:t>fin absoluto</a:t>
            </a:r>
            <a:r>
              <a:rPr lang="es-ES" dirty="0"/>
              <a:t> y el punto más alto de la historia.</a:t>
            </a:r>
            <a:br>
              <a:rPr lang="es-ES" dirty="0"/>
            </a:br>
            <a:r>
              <a:rPr lang="es-ES" dirty="0"/>
              <a:t>✅ Cree que </a:t>
            </a:r>
            <a:r>
              <a:rPr lang="es-ES" b="1" dirty="0"/>
              <a:t>Europa cristiana moderna no tiene nada que aprender de otras culturas.</a:t>
            </a:r>
            <a:br>
              <a:rPr lang="es-ES" dirty="0"/>
            </a:br>
            <a:r>
              <a:rPr lang="es-ES" dirty="0"/>
              <a:t>✅ La historia debe leerse “</a:t>
            </a:r>
            <a:r>
              <a:rPr lang="es-ES" b="1" dirty="0"/>
              <a:t>de Oeste a Este</a:t>
            </a:r>
            <a:r>
              <a:rPr lang="es-ES" dirty="0"/>
              <a:t>”: Europa marca el ritmo.</a:t>
            </a:r>
          </a:p>
          <a:p>
            <a:r>
              <a:rPr lang="es-ES" b="1" dirty="0"/>
              <a:t>🗺️ Reflexión crítica</a:t>
            </a:r>
          </a:p>
          <a:p>
            <a:pPr>
              <a:buFont typeface="Arial" panose="020B0604020202020204" pitchFamily="34" charset="0"/>
              <a:buChar char="•"/>
            </a:pPr>
            <a:r>
              <a:rPr lang="es-ES" dirty="0"/>
              <a:t>Esta visión pone a Europa como </a:t>
            </a:r>
            <a:r>
              <a:rPr lang="es-ES" b="1" dirty="0"/>
              <a:t>la única medida del desarrollo y la razón.</a:t>
            </a:r>
            <a:endParaRPr lang="es-ES" dirty="0"/>
          </a:p>
          <a:p>
            <a:pPr>
              <a:buFont typeface="Arial" panose="020B0604020202020204" pitchFamily="34" charset="0"/>
              <a:buChar char="•"/>
            </a:pPr>
            <a:r>
              <a:rPr lang="es-ES" dirty="0"/>
              <a:t>Justifica la conquista, el colonialismo y la marginación cultural.</a:t>
            </a:r>
          </a:p>
          <a:p>
            <a:pPr>
              <a:buFont typeface="Arial" panose="020B0604020202020204" pitchFamily="34" charset="0"/>
              <a:buChar char="•"/>
            </a:pPr>
            <a:r>
              <a:rPr lang="es-ES" dirty="0"/>
              <a:t>¿Qué ocurre si leemos la historia </a:t>
            </a:r>
            <a:r>
              <a:rPr lang="es-ES" b="1" dirty="0"/>
              <a:t>desde otras voces</a:t>
            </a:r>
            <a:r>
              <a:rPr lang="es-ES" dirty="0"/>
              <a:t>? ¿Desde África, Asia o América?</a:t>
            </a:r>
          </a:p>
          <a:p>
            <a:pPr marL="0" indent="0">
              <a:buNone/>
            </a:pPr>
            <a:endParaRPr lang="es-EC" dirty="0"/>
          </a:p>
        </p:txBody>
      </p:sp>
    </p:spTree>
    <p:extLst>
      <p:ext uri="{BB962C8B-B14F-4D97-AF65-F5344CB8AC3E}">
        <p14:creationId xmlns:p14="http://schemas.microsoft.com/office/powerpoint/2010/main" val="13689581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A6B87EE-5B78-ABAE-3477-8D1BA7621927}"/>
              </a:ext>
            </a:extLst>
          </p:cNvPr>
          <p:cNvSpPr>
            <a:spLocks noGrp="1"/>
          </p:cNvSpPr>
          <p:nvPr>
            <p:ph idx="1"/>
          </p:nvPr>
        </p:nvSpPr>
        <p:spPr>
          <a:xfrm>
            <a:off x="434897" y="446048"/>
            <a:ext cx="11351941" cy="6211229"/>
          </a:xfrm>
        </p:spPr>
        <p:txBody>
          <a:bodyPr>
            <a:normAutofit fontScale="85000" lnSpcReduction="20000"/>
          </a:bodyPr>
          <a:lstStyle/>
          <a:p>
            <a:pPr marL="0" indent="0">
              <a:buNone/>
            </a:pPr>
            <a:r>
              <a:rPr lang="es-ES" b="1" dirty="0"/>
              <a:t>🧠 ¿Por qué Europa aparece como más “evolucionada” que otras culturas?</a:t>
            </a:r>
          </a:p>
          <a:p>
            <a:r>
              <a:rPr lang="es-ES" b="1" dirty="0"/>
              <a:t>📌 El pensamiento eurocéntrico impuso la idea de “subdesarrollo mental”</a:t>
            </a:r>
          </a:p>
          <a:p>
            <a:pPr>
              <a:buFont typeface="Arial" panose="020B0604020202020204" pitchFamily="34" charset="0"/>
              <a:buChar char="•"/>
            </a:pPr>
            <a:r>
              <a:rPr lang="es-ES" dirty="0"/>
              <a:t>América debía </a:t>
            </a:r>
            <a:r>
              <a:rPr lang="es-ES" b="1" dirty="0"/>
              <a:t>seguir el modelo europeo</a:t>
            </a:r>
            <a:r>
              <a:rPr lang="es-ES" dirty="0"/>
              <a:t> porque se consideraba </a:t>
            </a:r>
            <a:r>
              <a:rPr lang="es-ES" b="1" dirty="0"/>
              <a:t>perezosa, inmadura y cobarde</a:t>
            </a:r>
            <a:r>
              <a:rPr lang="es-ES" dirty="0"/>
              <a:t>.</a:t>
            </a:r>
          </a:p>
          <a:p>
            <a:pPr>
              <a:buFont typeface="Arial" panose="020B0604020202020204" pitchFamily="34" charset="0"/>
              <a:buChar char="•"/>
            </a:pPr>
            <a:r>
              <a:rPr lang="es-ES" dirty="0"/>
              <a:t>Según </a:t>
            </a:r>
            <a:r>
              <a:rPr lang="es-ES" b="1" dirty="0"/>
              <a:t>Hegel</a:t>
            </a:r>
            <a:r>
              <a:rPr lang="es-ES" dirty="0"/>
              <a:t>, un territorio subdesarrollado era simplemente </a:t>
            </a:r>
            <a:r>
              <a:rPr lang="es-ES" b="1" dirty="0" err="1"/>
              <a:t>pre-moderno</a:t>
            </a:r>
            <a:r>
              <a:rPr lang="es-ES" dirty="0"/>
              <a:t>.</a:t>
            </a:r>
          </a:p>
          <a:p>
            <a:pPr marL="0" indent="0">
              <a:buNone/>
            </a:pPr>
            <a:endParaRPr lang="es-ES" b="1" dirty="0"/>
          </a:p>
          <a:p>
            <a:pPr marL="0" indent="0">
              <a:buNone/>
            </a:pPr>
            <a:r>
              <a:rPr lang="es-ES" b="1" dirty="0"/>
              <a:t>🧠 ¿Cómo se colonizó nuestro imaginario?</a:t>
            </a:r>
          </a:p>
          <a:p>
            <a:pPr>
              <a:buFont typeface="Arial" panose="020B0604020202020204" pitchFamily="34" charset="0"/>
              <a:buChar char="•"/>
            </a:pPr>
            <a:r>
              <a:rPr lang="es-ES" b="1" dirty="0"/>
              <a:t>Europa se presentó como redentora</a:t>
            </a:r>
            <a:r>
              <a:rPr lang="es-ES" dirty="0"/>
              <a:t>, trayendo civilización y religión a los "primitivos".</a:t>
            </a:r>
          </a:p>
          <a:p>
            <a:pPr>
              <a:buFont typeface="Arial" panose="020B0604020202020204" pitchFamily="34" charset="0"/>
              <a:buChar char="•"/>
            </a:pPr>
            <a:r>
              <a:rPr lang="es-ES" dirty="0"/>
              <a:t>El </a:t>
            </a:r>
            <a:r>
              <a:rPr lang="es-ES" b="1" dirty="0"/>
              <a:t>bárbaro</a:t>
            </a:r>
            <a:r>
              <a:rPr lang="es-ES" dirty="0"/>
              <a:t> (indígena, africano, asiático) se consideraba </a:t>
            </a:r>
            <a:r>
              <a:rPr lang="es-ES" b="1" dirty="0"/>
              <a:t>culpable</a:t>
            </a:r>
            <a:r>
              <a:rPr lang="es-ES" dirty="0"/>
              <a:t> por rechazar la “razón” y el estilo europeo.</a:t>
            </a:r>
          </a:p>
          <a:p>
            <a:pPr>
              <a:buFont typeface="Arial" panose="020B0604020202020204" pitchFamily="34" charset="0"/>
              <a:buChar char="•"/>
            </a:pPr>
            <a:r>
              <a:rPr lang="es-ES" dirty="0"/>
              <a:t>Así, </a:t>
            </a:r>
            <a:r>
              <a:rPr lang="es-ES" b="1" dirty="0"/>
              <a:t>la modernidad</a:t>
            </a:r>
            <a:r>
              <a:rPr lang="es-ES" dirty="0"/>
              <a:t> se mostraba como </a:t>
            </a:r>
            <a:r>
              <a:rPr lang="es-ES" b="1" dirty="0"/>
              <a:t>inocente y salvadora</a:t>
            </a:r>
            <a:r>
              <a:rPr lang="es-ES" dirty="0"/>
              <a:t>, aunque usaba la violencia para imponer su modelo.</a:t>
            </a:r>
          </a:p>
          <a:p>
            <a:pPr marL="0" indent="0">
              <a:buNone/>
            </a:pPr>
            <a:endParaRPr lang="es-ES" b="1" dirty="0"/>
          </a:p>
          <a:p>
            <a:pPr marL="0" indent="0">
              <a:buNone/>
            </a:pPr>
            <a:r>
              <a:rPr lang="es-ES" b="1" dirty="0"/>
              <a:t>🗣️ Palabras que mostraban esa lógica</a:t>
            </a:r>
          </a:p>
          <a:p>
            <a:pPr>
              <a:buFont typeface="Arial" panose="020B0604020202020204" pitchFamily="34" charset="0"/>
              <a:buChar char="•"/>
            </a:pPr>
            <a:r>
              <a:rPr lang="es-ES" b="1" dirty="0"/>
              <a:t>Bárbaro</a:t>
            </a:r>
            <a:r>
              <a:rPr lang="es-ES" dirty="0"/>
              <a:t>: sin razón, sin civilidad, sin humanidad.</a:t>
            </a:r>
          </a:p>
          <a:p>
            <a:pPr>
              <a:buFont typeface="Arial" panose="020B0604020202020204" pitchFamily="34" charset="0"/>
              <a:buChar char="•"/>
            </a:pPr>
            <a:r>
              <a:rPr lang="es-ES" b="1" dirty="0"/>
              <a:t>Rudo</a:t>
            </a:r>
            <a:r>
              <a:rPr lang="es-ES" dirty="0"/>
              <a:t> (del latín </a:t>
            </a:r>
            <a:r>
              <a:rPr lang="es-ES" i="1" dirty="0" err="1"/>
              <a:t>rudis</a:t>
            </a:r>
            <a:r>
              <a:rPr lang="es-ES" dirty="0"/>
              <a:t>): bruto, no trabajado, opuesto a “erudito”.</a:t>
            </a:r>
          </a:p>
          <a:p>
            <a:pPr>
              <a:buFont typeface="Arial" panose="020B0604020202020204" pitchFamily="34" charset="0"/>
              <a:buChar char="•"/>
            </a:pPr>
            <a:r>
              <a:rPr lang="es-ES" dirty="0"/>
              <a:t>El indígena era visto como un </a:t>
            </a:r>
            <a:r>
              <a:rPr lang="es-ES" b="1" dirty="0"/>
              <a:t>niño que debía ser educado y cristianizado</a:t>
            </a:r>
            <a:r>
              <a:rPr lang="es-ES" dirty="0"/>
              <a:t>.</a:t>
            </a:r>
          </a:p>
          <a:p>
            <a:pPr marL="0" indent="0">
              <a:buNone/>
            </a:pPr>
            <a:endParaRPr lang="es-EC" dirty="0"/>
          </a:p>
        </p:txBody>
      </p:sp>
    </p:spTree>
    <p:extLst>
      <p:ext uri="{BB962C8B-B14F-4D97-AF65-F5344CB8AC3E}">
        <p14:creationId xmlns:p14="http://schemas.microsoft.com/office/powerpoint/2010/main" val="33422898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A6B87EE-5B78-ABAE-3477-8D1BA7621927}"/>
              </a:ext>
            </a:extLst>
          </p:cNvPr>
          <p:cNvSpPr>
            <a:spLocks noGrp="1"/>
          </p:cNvSpPr>
          <p:nvPr>
            <p:ph idx="1"/>
          </p:nvPr>
        </p:nvSpPr>
        <p:spPr>
          <a:xfrm>
            <a:off x="434897" y="446048"/>
            <a:ext cx="11351941" cy="6211229"/>
          </a:xfrm>
        </p:spPr>
        <p:txBody>
          <a:bodyPr>
            <a:normAutofit/>
          </a:bodyPr>
          <a:lstStyle/>
          <a:p>
            <a:pPr marL="0" indent="0">
              <a:buNone/>
            </a:pPr>
            <a:endParaRPr lang="es-ES" dirty="0"/>
          </a:p>
          <a:p>
            <a:pPr marL="0" indent="0">
              <a:buNone/>
            </a:pPr>
            <a:endParaRPr lang="es-EC" dirty="0"/>
          </a:p>
          <a:p>
            <a:r>
              <a:rPr lang="es-ES" b="1" dirty="0"/>
              <a:t>🔥 Ejemplo histórico</a:t>
            </a:r>
          </a:p>
          <a:p>
            <a:pPr>
              <a:buFont typeface="Arial" panose="020B0604020202020204" pitchFamily="34" charset="0"/>
              <a:buChar char="•"/>
            </a:pPr>
            <a:r>
              <a:rPr lang="es-ES" dirty="0"/>
              <a:t>En el </a:t>
            </a:r>
            <a:r>
              <a:rPr lang="es-ES" b="1" dirty="0"/>
              <a:t>siglo XVI</a:t>
            </a:r>
            <a:r>
              <a:rPr lang="es-ES" dirty="0"/>
              <a:t>, durante la conquista de América, se justificó la violencia diciendo que era necesaria para "salvar" a las razas inferiores.</a:t>
            </a:r>
          </a:p>
          <a:p>
            <a:r>
              <a:rPr lang="es-ES" b="1" dirty="0"/>
              <a:t>❗ Pregunta para reflexionar</a:t>
            </a:r>
          </a:p>
          <a:p>
            <a:pPr>
              <a:buFont typeface="Arial" panose="020B0604020202020204" pitchFamily="34" charset="0"/>
              <a:buChar char="•"/>
            </a:pPr>
            <a:r>
              <a:rPr lang="es-ES" dirty="0"/>
              <a:t>¿Qué tanto de este pensamiento sigue vivo hoy en los libros, el cine, o la educación?</a:t>
            </a:r>
          </a:p>
          <a:p>
            <a:pPr>
              <a:buFont typeface="Arial" panose="020B0604020202020204" pitchFamily="34" charset="0"/>
              <a:buChar char="•"/>
            </a:pPr>
            <a:r>
              <a:rPr lang="es-ES" dirty="0"/>
              <a:t>¿Qué implica </a:t>
            </a:r>
            <a:r>
              <a:rPr lang="es-ES" b="1" dirty="0"/>
              <a:t>pensar la historia desde los vencidos</a:t>
            </a:r>
            <a:r>
              <a:rPr lang="es-ES" dirty="0"/>
              <a:t>?</a:t>
            </a:r>
          </a:p>
          <a:p>
            <a:pPr marL="0" indent="0">
              <a:buNone/>
            </a:pPr>
            <a:endParaRPr lang="es-EC" dirty="0"/>
          </a:p>
        </p:txBody>
      </p:sp>
    </p:spTree>
    <p:extLst>
      <p:ext uri="{BB962C8B-B14F-4D97-AF65-F5344CB8AC3E}">
        <p14:creationId xmlns:p14="http://schemas.microsoft.com/office/powerpoint/2010/main" val="7952410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A6B87EE-5B78-ABAE-3477-8D1BA7621927}"/>
              </a:ext>
            </a:extLst>
          </p:cNvPr>
          <p:cNvSpPr>
            <a:spLocks noGrp="1"/>
          </p:cNvSpPr>
          <p:nvPr>
            <p:ph idx="1"/>
          </p:nvPr>
        </p:nvSpPr>
        <p:spPr>
          <a:xfrm>
            <a:off x="0" y="0"/>
            <a:ext cx="12191999" cy="6858001"/>
          </a:xfrm>
        </p:spPr>
        <p:txBody>
          <a:bodyPr>
            <a:normAutofit fontScale="32500" lnSpcReduction="20000"/>
          </a:bodyPr>
          <a:lstStyle/>
          <a:p>
            <a:pPr marL="0" indent="0" algn="ctr">
              <a:buNone/>
            </a:pPr>
            <a:r>
              <a:rPr lang="es-EC" sz="7400" dirty="0"/>
              <a:t>🤔 ¿</a:t>
            </a:r>
            <a:r>
              <a:rPr lang="es-EC" sz="7400" b="1" dirty="0"/>
              <a:t>Culturas desiguales o culturas equivalentes?</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es-EC" altLang="es-EC" sz="7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C" altLang="es-EC" sz="5100" b="1" i="0" u="none" strike="noStrike" cap="none" normalizeH="0" baseline="0" dirty="0">
                <a:ln>
                  <a:noFill/>
                </a:ln>
                <a:solidFill>
                  <a:schemeClr val="tx1"/>
                </a:solidFill>
                <a:effectLst/>
                <a:latin typeface="Arial" panose="020B0604020202020204" pitchFamily="34" charset="0"/>
              </a:rPr>
              <a:t>🌍 Toda persona tiene dignidad... Pero la dominación cultural</a:t>
            </a:r>
            <a:r>
              <a:rPr kumimoji="0" lang="es-EC" altLang="es-EC" sz="5100" b="0" i="0" u="none" strike="noStrike" cap="none" normalizeH="0" baseline="0" dirty="0">
                <a:ln>
                  <a:noFill/>
                </a:ln>
                <a:solidFill>
                  <a:schemeClr val="tx1"/>
                </a:solidFill>
                <a:effectLst/>
                <a:latin typeface="Arial" panose="020B0604020202020204" pitchFamily="34" charset="0"/>
              </a:rPr>
              <a:t> despoja de dignidad cuando se etiqueta al otro como: “enemigo”, “bárbaro”, “fuera del sistema”, “demonio”, “animal”, “los que no son”.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EC" altLang="es-EC" sz="5100" b="1" i="0" u="none" strike="noStrike" cap="none" normalizeH="0" baseline="0" dirty="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EC" altLang="es-EC" sz="5100" b="1" i="0" u="none" strike="noStrike" cap="none" normalizeH="0" baseline="0" dirty="0">
                <a:ln>
                  <a:noFill/>
                </a:ln>
                <a:solidFill>
                  <a:schemeClr val="tx1"/>
                </a:solidFill>
                <a:effectLst/>
                <a:latin typeface="Arial" panose="020B0604020202020204" pitchFamily="34" charset="0"/>
              </a:rPr>
              <a:t>📚 José de Acosta (siglo XVI) – Tipología colonial de los "bárbaros"</a:t>
            </a:r>
          </a:p>
          <a:p>
            <a:pPr marL="0" marR="0" lvl="0" indent="0" algn="l" defTabSz="914400" rtl="0" eaLnBrk="0" fontAlgn="base" latinLnBrk="0" hangingPunct="0">
              <a:lnSpc>
                <a:spcPct val="100000"/>
              </a:lnSpc>
              <a:spcBef>
                <a:spcPct val="0"/>
              </a:spcBef>
              <a:spcAft>
                <a:spcPct val="0"/>
              </a:spcAft>
              <a:buClrTx/>
              <a:buSzTx/>
              <a:buFontTx/>
              <a:buNone/>
              <a:tabLst/>
            </a:pPr>
            <a:r>
              <a:rPr kumimoji="0" lang="es-EC" altLang="es-EC" sz="5100" b="0" i="0" u="none" strike="noStrike" cap="none" normalizeH="0" baseline="0" dirty="0">
                <a:ln>
                  <a:noFill/>
                </a:ln>
                <a:solidFill>
                  <a:schemeClr val="tx1"/>
                </a:solidFill>
                <a:effectLst/>
                <a:latin typeface="Arial" panose="020B0604020202020204" pitchFamily="34" charset="0"/>
              </a:rPr>
              <a:t>1️⃣ </a:t>
            </a:r>
            <a:r>
              <a:rPr kumimoji="0" lang="es-EC" altLang="es-EC" sz="5100" b="1" i="0" u="none" strike="noStrike" cap="none" normalizeH="0" baseline="0" dirty="0">
                <a:ln>
                  <a:noFill/>
                </a:ln>
                <a:solidFill>
                  <a:schemeClr val="tx1"/>
                </a:solidFill>
                <a:effectLst/>
                <a:latin typeface="Arial" panose="020B0604020202020204" pitchFamily="34" charset="0"/>
              </a:rPr>
              <a:t>Primer grupo</a:t>
            </a:r>
            <a:r>
              <a:rPr kumimoji="0" lang="es-EC" altLang="es-EC" sz="5100" b="0" i="0" u="none" strike="noStrike" cap="none" normalizeH="0" baseline="0" dirty="0">
                <a:ln>
                  <a:noFill/>
                </a:ln>
                <a:solidFill>
                  <a:schemeClr val="tx1"/>
                </a:solidFill>
                <a:effectLst/>
                <a:latin typeface="Arial" panose="020B0604020202020204" pitchFamily="34" charset="0"/>
              </a:rPr>
              <a:t>: Chinos, japoneses y pueblos del Asia Oriental.</a:t>
            </a:r>
            <a:br>
              <a:rPr kumimoji="0" lang="es-EC" altLang="es-EC" sz="5100" b="0" i="0" u="none" strike="noStrike" cap="none" normalizeH="0" baseline="0" dirty="0">
                <a:ln>
                  <a:noFill/>
                </a:ln>
                <a:solidFill>
                  <a:schemeClr val="tx1"/>
                </a:solidFill>
                <a:effectLst/>
                <a:latin typeface="Arial" panose="020B0604020202020204" pitchFamily="34" charset="0"/>
              </a:rPr>
            </a:br>
            <a:r>
              <a:rPr kumimoji="0" lang="es-EC" altLang="es-EC" sz="5100" b="0" i="0" u="none" strike="noStrike" cap="none" normalizeH="0" baseline="0" dirty="0">
                <a:ln>
                  <a:noFill/>
                </a:ln>
                <a:solidFill>
                  <a:schemeClr val="tx1"/>
                </a:solidFill>
                <a:effectLst/>
                <a:latin typeface="Arial" panose="020B0604020202020204" pitchFamily="34" charset="0"/>
              </a:rPr>
              <a:t>👉 Bárbaros </a:t>
            </a:r>
            <a:r>
              <a:rPr kumimoji="0" lang="es-EC" altLang="es-EC" sz="5100" b="1" i="0" u="none" strike="noStrike" cap="none" normalizeH="0" baseline="0" dirty="0">
                <a:ln>
                  <a:noFill/>
                </a:ln>
                <a:solidFill>
                  <a:schemeClr val="tx1"/>
                </a:solidFill>
                <a:effectLst/>
                <a:latin typeface="Arial" panose="020B0604020202020204" pitchFamily="34" charset="0"/>
              </a:rPr>
              <a:t>civilizados</a:t>
            </a:r>
            <a:r>
              <a:rPr kumimoji="0" lang="es-EC" altLang="es-EC" sz="5100" b="0" i="0" u="none" strike="noStrike" cap="none" normalizeH="0" baseline="0" dirty="0">
                <a:ln>
                  <a:noFill/>
                </a:ln>
                <a:solidFill>
                  <a:schemeClr val="tx1"/>
                </a:solidFill>
                <a:effectLst/>
                <a:latin typeface="Arial" panose="020B0604020202020204" pitchFamily="34" charset="0"/>
              </a:rPr>
              <a:t>, deben ser tratados </a:t>
            </a:r>
            <a:r>
              <a:rPr kumimoji="0" lang="es-EC" altLang="es-EC" sz="5100" b="1" i="0" u="none" strike="noStrike" cap="none" normalizeH="0" baseline="0" dirty="0">
                <a:ln>
                  <a:noFill/>
                </a:ln>
                <a:solidFill>
                  <a:schemeClr val="tx1"/>
                </a:solidFill>
                <a:effectLst/>
                <a:latin typeface="Arial" panose="020B0604020202020204" pitchFamily="34" charset="0"/>
              </a:rPr>
              <a:t>sin violencia</a:t>
            </a:r>
            <a:r>
              <a:rPr kumimoji="0" lang="es-EC" altLang="es-EC" sz="51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EC" altLang="es-EC" sz="5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C" altLang="es-EC" sz="5100" b="0" i="0" u="none" strike="noStrike" cap="none" normalizeH="0" baseline="0" dirty="0">
                <a:ln>
                  <a:noFill/>
                </a:ln>
                <a:solidFill>
                  <a:schemeClr val="tx1"/>
                </a:solidFill>
                <a:effectLst/>
                <a:latin typeface="Arial" panose="020B0604020202020204" pitchFamily="34" charset="0"/>
              </a:rPr>
              <a:t>2️⃣ </a:t>
            </a:r>
            <a:r>
              <a:rPr kumimoji="0" lang="es-EC" altLang="es-EC" sz="5100" b="1" i="0" u="none" strike="noStrike" cap="none" normalizeH="0" baseline="0" dirty="0">
                <a:ln>
                  <a:noFill/>
                </a:ln>
                <a:solidFill>
                  <a:schemeClr val="tx1"/>
                </a:solidFill>
                <a:effectLst/>
                <a:latin typeface="Arial" panose="020B0604020202020204" pitchFamily="34" charset="0"/>
              </a:rPr>
              <a:t>Segundo grupo</a:t>
            </a:r>
            <a:r>
              <a:rPr kumimoji="0" lang="es-EC" altLang="es-EC" sz="5100" b="0" i="0" u="none" strike="noStrike" cap="none" normalizeH="0" baseline="0" dirty="0">
                <a:ln>
                  <a:noFill/>
                </a:ln>
                <a:solidFill>
                  <a:schemeClr val="tx1"/>
                </a:solidFill>
                <a:effectLst/>
                <a:latin typeface="Arial" panose="020B0604020202020204" pitchFamily="34" charset="0"/>
              </a:rPr>
              <a:t>: Incas y mexicas.</a:t>
            </a:r>
            <a:br>
              <a:rPr kumimoji="0" lang="es-EC" altLang="es-EC" sz="5100" b="0" i="0" u="none" strike="noStrike" cap="none" normalizeH="0" baseline="0" dirty="0">
                <a:ln>
                  <a:noFill/>
                </a:ln>
                <a:solidFill>
                  <a:schemeClr val="tx1"/>
                </a:solidFill>
                <a:effectLst/>
                <a:latin typeface="Arial" panose="020B0604020202020204" pitchFamily="34" charset="0"/>
              </a:rPr>
            </a:br>
            <a:r>
              <a:rPr kumimoji="0" lang="es-EC" altLang="es-EC" sz="5100" b="0" i="0" u="none" strike="noStrike" cap="none" normalizeH="0" baseline="0" dirty="0">
                <a:ln>
                  <a:noFill/>
                </a:ln>
                <a:solidFill>
                  <a:schemeClr val="tx1"/>
                </a:solidFill>
                <a:effectLst/>
                <a:latin typeface="Arial" panose="020B0604020202020204" pitchFamily="34" charset="0"/>
              </a:rPr>
              <a:t>👉 Bárbaros con religión y política, pero </a:t>
            </a:r>
            <a:r>
              <a:rPr kumimoji="0" lang="es-EC" altLang="es-EC" sz="5100" b="1" i="0" u="none" strike="noStrike" cap="none" normalizeH="0" baseline="0" dirty="0">
                <a:ln>
                  <a:noFill/>
                </a:ln>
                <a:solidFill>
                  <a:schemeClr val="tx1"/>
                </a:solidFill>
                <a:effectLst/>
                <a:latin typeface="Arial" panose="020B0604020202020204" pitchFamily="34" charset="0"/>
              </a:rPr>
              <a:t>sin escritura ni filosofía</a:t>
            </a:r>
            <a:r>
              <a:rPr kumimoji="0" lang="es-EC" altLang="es-EC" sz="5100" b="0" i="0" u="none" strike="noStrike" cap="none" normalizeH="0" baseline="0" dirty="0">
                <a:ln>
                  <a:noFill/>
                </a:ln>
                <a:solidFill>
                  <a:schemeClr val="tx1"/>
                </a:solidFill>
                <a:effectLst/>
                <a:latin typeface="Arial" panose="020B0604020202020204" pitchFamily="34" charset="0"/>
              </a:rPr>
              <a:t>.</a:t>
            </a:r>
            <a:br>
              <a:rPr kumimoji="0" lang="es-EC" altLang="es-EC" sz="5100" b="0" i="0" u="none" strike="noStrike" cap="none" normalizeH="0" baseline="0" dirty="0">
                <a:ln>
                  <a:noFill/>
                </a:ln>
                <a:solidFill>
                  <a:schemeClr val="tx1"/>
                </a:solidFill>
                <a:effectLst/>
                <a:latin typeface="Arial" panose="020B0604020202020204" pitchFamily="34" charset="0"/>
              </a:rPr>
            </a:br>
            <a:r>
              <a:rPr kumimoji="0" lang="es-EC" altLang="es-EC" sz="5100" b="0" i="0" u="none" strike="noStrike" cap="none" normalizeH="0" baseline="0" dirty="0">
                <a:ln>
                  <a:noFill/>
                </a:ln>
                <a:solidFill>
                  <a:schemeClr val="tx1"/>
                </a:solidFill>
                <a:effectLst/>
                <a:latin typeface="Arial" panose="020B0604020202020204" pitchFamily="34" charset="0"/>
              </a:rPr>
              <a:t>👉 </a:t>
            </a:r>
            <a:r>
              <a:rPr kumimoji="0" lang="es-EC" altLang="es-EC" sz="5100" b="1" i="0" u="none" strike="noStrike" cap="none" normalizeH="0" baseline="0" dirty="0">
                <a:ln>
                  <a:noFill/>
                </a:ln>
                <a:solidFill>
                  <a:schemeClr val="tx1"/>
                </a:solidFill>
                <a:effectLst/>
                <a:latin typeface="Arial" panose="020B0604020202020204" pitchFamily="34" charset="0"/>
              </a:rPr>
              <a:t>Mitad de camino hacia la civilización</a:t>
            </a:r>
            <a:r>
              <a:rPr kumimoji="0" lang="es-EC" altLang="es-EC" sz="5100" b="0" i="0" u="none" strike="noStrike" cap="none" normalizeH="0" baseline="0" dirty="0">
                <a:ln>
                  <a:noFill/>
                </a:ln>
                <a:solidFill>
                  <a:schemeClr val="tx1"/>
                </a:solidFill>
                <a:effectLst/>
                <a:latin typeface="Arial" panose="020B0604020202020204" pitchFamily="34" charset="0"/>
              </a:rPr>
              <a:t>.</a:t>
            </a:r>
          </a:p>
          <a:p>
            <a:pPr marL="0" indent="0">
              <a:buNone/>
            </a:pPr>
            <a:endParaRPr lang="es-ES" sz="5100" dirty="0"/>
          </a:p>
          <a:p>
            <a:pPr marL="0" indent="0">
              <a:buNone/>
            </a:pPr>
            <a:r>
              <a:rPr lang="es-ES" sz="5100" dirty="0"/>
              <a:t>3️⃣ </a:t>
            </a:r>
            <a:r>
              <a:rPr lang="es-ES" sz="5100" b="1" dirty="0"/>
              <a:t>Tercer grupo</a:t>
            </a:r>
            <a:r>
              <a:rPr lang="es-ES" sz="5100" dirty="0"/>
              <a:t>: Pueblos originarios nómadas o amazónicos.</a:t>
            </a:r>
            <a:br>
              <a:rPr lang="es-ES" sz="5100" dirty="0"/>
            </a:br>
            <a:r>
              <a:rPr lang="es-ES" sz="5100" dirty="0"/>
              <a:t>👉 Comparados con </a:t>
            </a:r>
            <a:r>
              <a:rPr lang="es-ES" sz="5100" b="1" dirty="0"/>
              <a:t>fieras o animales</a:t>
            </a:r>
            <a:r>
              <a:rPr lang="es-ES" sz="5100" dirty="0"/>
              <a:t>.</a:t>
            </a:r>
            <a:br>
              <a:rPr lang="es-ES" sz="5100" dirty="0"/>
            </a:br>
            <a:r>
              <a:rPr lang="es-ES" sz="5100" dirty="0"/>
              <a:t>👉 </a:t>
            </a:r>
            <a:r>
              <a:rPr lang="es-ES" sz="5100" b="1" dirty="0"/>
              <a:t>“Hombres a medias”</a:t>
            </a:r>
            <a:r>
              <a:rPr lang="es-ES" sz="5100" dirty="0"/>
              <a:t>: hay que enseñarles a “ser humanos”.</a:t>
            </a:r>
            <a:br>
              <a:rPr lang="es-ES" sz="5100" dirty="0"/>
            </a:br>
            <a:r>
              <a:rPr lang="es-ES" sz="5100" dirty="0"/>
              <a:t>👉 Se justifica usar la </a:t>
            </a:r>
            <a:r>
              <a:rPr lang="es-ES" sz="5100" b="1" dirty="0"/>
              <a:t>fuerza</a:t>
            </a:r>
            <a:r>
              <a:rPr lang="es-ES" sz="5100" dirty="0"/>
              <a:t> para “salvar sus almas”.</a:t>
            </a:r>
          </a:p>
          <a:p>
            <a:pPr marL="0" indent="0">
              <a:buNone/>
            </a:pPr>
            <a:endParaRPr lang="es-ES" sz="5100" b="1" dirty="0"/>
          </a:p>
          <a:p>
            <a:pPr marL="0" indent="0">
              <a:buNone/>
            </a:pPr>
            <a:r>
              <a:rPr lang="es-ES" sz="6200" b="1" dirty="0"/>
              <a:t>🧠 Reflexión (inspirada en Dussel)</a:t>
            </a:r>
          </a:p>
          <a:p>
            <a:pPr>
              <a:buFont typeface="Arial" panose="020B0604020202020204" pitchFamily="34" charset="0"/>
              <a:buChar char="•"/>
            </a:pPr>
            <a:r>
              <a:rPr lang="es-ES" sz="6200" dirty="0"/>
              <a:t>La cristiandad moderna justificó la colonización como </a:t>
            </a:r>
            <a:r>
              <a:rPr lang="es-ES" sz="6200" b="1" dirty="0"/>
              <a:t>misión sagrada</a:t>
            </a:r>
            <a:r>
              <a:rPr lang="es-ES" sz="6200" dirty="0"/>
              <a:t>, aunque significara destruir culturas.</a:t>
            </a:r>
          </a:p>
          <a:p>
            <a:pPr>
              <a:buFont typeface="Arial" panose="020B0604020202020204" pitchFamily="34" charset="0"/>
              <a:buChar char="•"/>
            </a:pPr>
            <a:r>
              <a:rPr lang="es-ES" sz="6200" dirty="0"/>
              <a:t>Esta lógica sigue presente en discursos que ven a unas culturas como “adelantadas” y a otras como “atrasadas”.</a:t>
            </a:r>
          </a:p>
          <a:p>
            <a:pPr>
              <a:buFont typeface="Arial" panose="020B0604020202020204" pitchFamily="34" charset="0"/>
              <a:buChar char="•"/>
            </a:pPr>
            <a:r>
              <a:rPr lang="es-ES" sz="6200" b="1" dirty="0"/>
              <a:t>Preguntas para debatir</a:t>
            </a:r>
          </a:p>
          <a:p>
            <a:pPr>
              <a:buFont typeface="Arial" panose="020B0604020202020204" pitchFamily="34" charset="0"/>
              <a:buChar char="•"/>
            </a:pPr>
            <a:r>
              <a:rPr lang="es-ES" sz="6200" dirty="0"/>
              <a:t>¿Es posible pensar en </a:t>
            </a:r>
            <a:r>
              <a:rPr lang="es-ES" sz="6200" b="1" dirty="0"/>
              <a:t>culturas equivalentes</a:t>
            </a:r>
            <a:r>
              <a:rPr lang="es-ES" sz="6200" dirty="0"/>
              <a:t>, sin jerarquizarlas?</a:t>
            </a:r>
          </a:p>
          <a:p>
            <a:pPr>
              <a:buFont typeface="Arial" panose="020B0604020202020204" pitchFamily="34" charset="0"/>
              <a:buChar char="•"/>
            </a:pPr>
            <a:r>
              <a:rPr lang="es-ES" sz="6200" dirty="0"/>
              <a:t>¿Cómo reconocer otras formas de conocimiento (oralidad, ritual, territorio) fuera del modelo europeo</a:t>
            </a:r>
            <a:endParaRPr lang="es-EC" sz="6200" dirty="0"/>
          </a:p>
        </p:txBody>
      </p:sp>
    </p:spTree>
    <p:extLst>
      <p:ext uri="{BB962C8B-B14F-4D97-AF65-F5344CB8AC3E}">
        <p14:creationId xmlns:p14="http://schemas.microsoft.com/office/powerpoint/2010/main" val="820194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a:stretch>
            <a:fillRect/>
          </a:stretch>
        </p:blipFill>
        <p:spPr>
          <a:xfrm>
            <a:off x="1852642" y="1988841"/>
            <a:ext cx="1857375" cy="2466975"/>
          </a:xfrm>
          <a:prstGeom prst="rect">
            <a:avLst/>
          </a:prstGeom>
        </p:spPr>
      </p:pic>
      <p:pic>
        <p:nvPicPr>
          <p:cNvPr id="2050" name="Picture 2" descr="https://upload.wikimedia.org/wikipedia/commons/thumb/a/af/Juan_Gin%C3%A9s_de_Sep%C3%BAlveda.jpg/220px-Juan_Gin%C3%A9s_de_Sep%C3%BAlved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38393" y="1431480"/>
            <a:ext cx="2095500" cy="3024336"/>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7138393" y="4455816"/>
            <a:ext cx="4572000" cy="923330"/>
          </a:xfrm>
          <a:prstGeom prst="rect">
            <a:avLst/>
          </a:prstGeom>
        </p:spPr>
        <p:txBody>
          <a:bodyPr>
            <a:spAutoFit/>
          </a:bodyPr>
          <a:lstStyle/>
          <a:p>
            <a:r>
              <a:rPr lang="es-EC" dirty="0">
                <a:solidFill>
                  <a:srgbClr val="222222"/>
                </a:solidFill>
                <a:latin typeface="Arial" panose="020B0604020202020204" pitchFamily="34" charset="0"/>
              </a:rPr>
              <a:t>Juan Ginés de Sepúlveda. Grabado de </a:t>
            </a:r>
            <a:r>
              <a:rPr lang="es-EC" dirty="0">
                <a:solidFill>
                  <a:srgbClr val="0B0080"/>
                </a:solidFill>
                <a:latin typeface="Arial" panose="020B0604020202020204" pitchFamily="34" charset="0"/>
                <a:hlinkClick r:id="rId4" tooltip="Juan Barcelón"/>
              </a:rPr>
              <a:t>Juan </a:t>
            </a:r>
            <a:r>
              <a:rPr lang="es-EC" dirty="0" err="1">
                <a:solidFill>
                  <a:srgbClr val="0B0080"/>
                </a:solidFill>
                <a:latin typeface="Arial" panose="020B0604020202020204" pitchFamily="34" charset="0"/>
                <a:hlinkClick r:id="rId4" tooltip="Juan Barcelón"/>
              </a:rPr>
              <a:t>Barcelón</a:t>
            </a:r>
            <a:r>
              <a:rPr lang="es-EC" dirty="0">
                <a:solidFill>
                  <a:srgbClr val="222222"/>
                </a:solidFill>
                <a:latin typeface="Arial" panose="020B0604020202020204" pitchFamily="34" charset="0"/>
              </a:rPr>
              <a:t> para los </a:t>
            </a:r>
            <a:r>
              <a:rPr lang="es-EC" i="1" dirty="0">
                <a:solidFill>
                  <a:srgbClr val="222222"/>
                </a:solidFill>
                <a:latin typeface="Arial" panose="020B0604020202020204" pitchFamily="34" charset="0"/>
              </a:rPr>
              <a:t>Retratos de españoles ilustres</a:t>
            </a:r>
            <a:r>
              <a:rPr lang="es-EC" dirty="0">
                <a:solidFill>
                  <a:srgbClr val="222222"/>
                </a:solidFill>
                <a:latin typeface="Arial" panose="020B0604020202020204" pitchFamily="34" charset="0"/>
              </a:rPr>
              <a:t>.</a:t>
            </a:r>
            <a:endParaRPr lang="es-EC" dirty="0"/>
          </a:p>
        </p:txBody>
      </p:sp>
      <p:pic>
        <p:nvPicPr>
          <p:cNvPr id="7" name="Imagen 6"/>
          <p:cNvPicPr>
            <a:picLocks noChangeAspect="1"/>
          </p:cNvPicPr>
          <p:nvPr/>
        </p:nvPicPr>
        <p:blipFill>
          <a:blip r:embed="rId5"/>
          <a:stretch>
            <a:fillRect/>
          </a:stretch>
        </p:blipFill>
        <p:spPr>
          <a:xfrm>
            <a:off x="4414555" y="3788768"/>
            <a:ext cx="2019300" cy="2257425"/>
          </a:xfrm>
          <a:prstGeom prst="rect">
            <a:avLst/>
          </a:prstGeom>
        </p:spPr>
      </p:pic>
      <p:sp>
        <p:nvSpPr>
          <p:cNvPr id="8" name="AutoShape 6" descr="Resultado de imagen para Gonzalo Fernández de Oviedo"/>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 name="CuadroTexto 9">
            <a:extLst>
              <a:ext uri="{FF2B5EF4-FFF2-40B4-BE49-F238E27FC236}">
                <a16:creationId xmlns:a16="http://schemas.microsoft.com/office/drawing/2014/main" id="{4A65DCE6-D146-F7E0-898B-9A244346209D}"/>
              </a:ext>
            </a:extLst>
          </p:cNvPr>
          <p:cNvSpPr txBox="1"/>
          <p:nvPr/>
        </p:nvSpPr>
        <p:spPr>
          <a:xfrm>
            <a:off x="1116660" y="595307"/>
            <a:ext cx="7670499" cy="707886"/>
          </a:xfrm>
          <a:prstGeom prst="rect">
            <a:avLst/>
          </a:prstGeom>
          <a:noFill/>
        </p:spPr>
        <p:txBody>
          <a:bodyPr wrap="square">
            <a:spAutoFit/>
          </a:bodyPr>
          <a:lstStyle/>
          <a:p>
            <a:r>
              <a:rPr lang="es-EC" sz="2000" dirty="0"/>
              <a:t>José de Acosta  </a:t>
            </a:r>
            <a:r>
              <a:rPr lang="es-EC" sz="2000" dirty="0">
                <a:hlinkClick r:id="rId6" tooltip="Compañía de Jesús">
                  <a:extLst>
                    <a:ext uri="{A12FA001-AC4F-418D-AE19-62706E023703}">
                      <ahyp:hlinkClr xmlns:ahyp="http://schemas.microsoft.com/office/drawing/2018/hyperlinkcolor" val="tx"/>
                    </a:ext>
                  </a:extLst>
                </a:hlinkClick>
              </a:rPr>
              <a:t>jesuita</a:t>
            </a:r>
            <a:r>
              <a:rPr lang="es-EC" sz="2000" dirty="0"/>
              <a:t>, </a:t>
            </a:r>
            <a:r>
              <a:rPr lang="es-EC" sz="2000" dirty="0">
                <a:hlinkClick r:id="rId7" tooltip="Antropólogo">
                  <a:extLst>
                    <a:ext uri="{A12FA001-AC4F-418D-AE19-62706E023703}">
                      <ahyp:hlinkClr xmlns:ahyp="http://schemas.microsoft.com/office/drawing/2018/hyperlinkcolor" val="tx"/>
                    </a:ext>
                  </a:extLst>
                </a:hlinkClick>
              </a:rPr>
              <a:t>antropólogo</a:t>
            </a:r>
            <a:r>
              <a:rPr lang="es-EC" sz="2000" dirty="0"/>
              <a:t> y </a:t>
            </a:r>
            <a:r>
              <a:rPr lang="es-EC" sz="2000" dirty="0">
                <a:hlinkClick r:id="rId8" tooltip="Naturalista">
                  <a:extLst>
                    <a:ext uri="{A12FA001-AC4F-418D-AE19-62706E023703}">
                      <ahyp:hlinkClr xmlns:ahyp="http://schemas.microsoft.com/office/drawing/2018/hyperlinkcolor" val="tx"/>
                    </a:ext>
                  </a:extLst>
                </a:hlinkClick>
              </a:rPr>
              <a:t>naturalista</a:t>
            </a:r>
            <a:r>
              <a:rPr lang="es-EC" sz="2000" dirty="0"/>
              <a:t> </a:t>
            </a:r>
            <a:r>
              <a:rPr lang="es-EC" sz="2000" dirty="0">
                <a:hlinkClick r:id="rId9" tooltip="España">
                  <a:extLst>
                    <a:ext uri="{A12FA001-AC4F-418D-AE19-62706E023703}">
                      <ahyp:hlinkClr xmlns:ahyp="http://schemas.microsoft.com/office/drawing/2018/hyperlinkcolor" val="tx"/>
                    </a:ext>
                  </a:extLst>
                </a:hlinkClick>
              </a:rPr>
              <a:t>español</a:t>
            </a:r>
            <a:r>
              <a:rPr lang="es-EC" sz="2000" dirty="0"/>
              <a:t> que desempeñó importantes misiones en </a:t>
            </a:r>
            <a:r>
              <a:rPr lang="es-EC" sz="2000" dirty="0">
                <a:hlinkClick r:id="rId10" tooltip="América">
                  <a:extLst>
                    <a:ext uri="{A12FA001-AC4F-418D-AE19-62706E023703}">
                      <ahyp:hlinkClr xmlns:ahyp="http://schemas.microsoft.com/office/drawing/2018/hyperlinkcolor" val="tx"/>
                    </a:ext>
                  </a:extLst>
                </a:hlinkClick>
              </a:rPr>
              <a:t>América</a:t>
            </a:r>
            <a:r>
              <a:rPr lang="es-EC" sz="2000" dirty="0"/>
              <a:t> a partir de 1571</a:t>
            </a:r>
          </a:p>
        </p:txBody>
      </p:sp>
    </p:spTree>
    <p:extLst>
      <p:ext uri="{BB962C8B-B14F-4D97-AF65-F5344CB8AC3E}">
        <p14:creationId xmlns:p14="http://schemas.microsoft.com/office/powerpoint/2010/main" val="20381934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lstStyle/>
          <a:p>
            <a:endParaRPr lang="en-US"/>
          </a:p>
        </p:txBody>
      </p:sp>
      <p:pic>
        <p:nvPicPr>
          <p:cNvPr id="4" name="Picture 4" descr="Resultado de imagen para Mesoamerica, China, India, Egipto,China, Greci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8467" y="341524"/>
            <a:ext cx="10642294" cy="54797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2144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63626" y="646820"/>
            <a:ext cx="10515600" cy="4351338"/>
          </a:xfrm>
        </p:spPr>
        <p:txBody>
          <a:bodyPr/>
          <a:lstStyle/>
          <a:p>
            <a:pPr marL="0" indent="0" algn="ctr">
              <a:buNone/>
            </a:pPr>
            <a:endParaRPr lang="es-ES" dirty="0"/>
          </a:p>
          <a:p>
            <a:pPr marL="0" indent="0" algn="ctr">
              <a:buNone/>
            </a:pPr>
            <a:endParaRPr lang="es-ES" dirty="0"/>
          </a:p>
          <a:p>
            <a:pPr marL="0" indent="0" algn="ctr">
              <a:buNone/>
            </a:pPr>
            <a:endParaRPr lang="es-ES" dirty="0"/>
          </a:p>
          <a:p>
            <a:pPr marL="0" indent="0" algn="ctr">
              <a:buNone/>
            </a:pPr>
            <a:r>
              <a:rPr lang="es-ES" b="1" dirty="0"/>
              <a:t>Material extra</a:t>
            </a:r>
            <a:endParaRPr lang="en-US" b="1" dirty="0"/>
          </a:p>
        </p:txBody>
      </p:sp>
    </p:spTree>
    <p:extLst>
      <p:ext uri="{BB962C8B-B14F-4D97-AF65-F5344CB8AC3E}">
        <p14:creationId xmlns:p14="http://schemas.microsoft.com/office/powerpoint/2010/main" val="11380381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62708" y="374572"/>
            <a:ext cx="11347374" cy="6125379"/>
          </a:xfrm>
        </p:spPr>
        <p:txBody>
          <a:bodyPr>
            <a:normAutofit fontScale="85000" lnSpcReduction="10000"/>
          </a:bodyPr>
          <a:lstStyle/>
          <a:p>
            <a:pPr marL="0" indent="0" algn="ctr">
              <a:buNone/>
            </a:pPr>
            <a:r>
              <a:rPr lang="es-ES" b="1" dirty="0"/>
              <a:t>Los indios según Colón</a:t>
            </a:r>
          </a:p>
          <a:p>
            <a:r>
              <a:rPr lang="es-ES" dirty="0"/>
              <a:t>Los informes, cartas y escritos, sugieren que Colón buscaba en América </a:t>
            </a:r>
            <a:r>
              <a:rPr lang="es-ES" dirty="0">
                <a:solidFill>
                  <a:srgbClr val="FF0000"/>
                </a:solidFill>
              </a:rPr>
              <a:t>oro, acumular riquezas </a:t>
            </a:r>
            <a:r>
              <a:rPr lang="es-ES" dirty="0"/>
              <a:t>y expandir la r</a:t>
            </a:r>
            <a:r>
              <a:rPr lang="es-ES" dirty="0">
                <a:solidFill>
                  <a:srgbClr val="FF0000"/>
                </a:solidFill>
              </a:rPr>
              <a:t>eligión</a:t>
            </a:r>
            <a:r>
              <a:rPr lang="es-ES" dirty="0"/>
              <a:t>. Además, la ganancia económica fundamentó una triple alianza entre los expedicionarios, los reyes de España y la Iglesia Católica. </a:t>
            </a:r>
          </a:p>
          <a:p>
            <a:r>
              <a:rPr lang="es-EC" dirty="0"/>
              <a:t>La ganancia en la obtención de recursos económicos, escondió la idea de “descubrimiento”. </a:t>
            </a:r>
            <a:r>
              <a:rPr lang="es-EC" dirty="0">
                <a:solidFill>
                  <a:srgbClr val="FF0000"/>
                </a:solidFill>
              </a:rPr>
              <a:t>Colón al referirse al oro</a:t>
            </a:r>
            <a:r>
              <a:rPr lang="es-EC" dirty="0"/>
              <a:t>, dijo: “cuando algún oro o cosas preciosas le traían entraba en su oratorio e hincaba las rodillas, y decía “demos gracias a Nuestro Señor, que de descubrir tantos bienes nos hizo dignos” “(</a:t>
            </a:r>
            <a:r>
              <a:rPr lang="es-EC" dirty="0" err="1"/>
              <a:t>Todorov</a:t>
            </a:r>
            <a:r>
              <a:rPr lang="es-EC" dirty="0"/>
              <a:t>: 1992: 22).   </a:t>
            </a:r>
            <a:endParaRPr lang="en-US" dirty="0"/>
          </a:p>
          <a:p>
            <a:r>
              <a:rPr lang="es-EC" dirty="0"/>
              <a:t>También detrás de todo esto estaba el propósito de </a:t>
            </a:r>
            <a:r>
              <a:rPr lang="es-EC" dirty="0">
                <a:solidFill>
                  <a:srgbClr val="FF0000"/>
                </a:solidFill>
              </a:rPr>
              <a:t>expandir el cristianismo</a:t>
            </a:r>
            <a:r>
              <a:rPr lang="es-EC" dirty="0"/>
              <a:t>. Colón en carta escrita al papa Alejandro VI (febrero de 1502), comenta: “Yo espero en Nuestro Señor de divulgar su Santo Nombre y Evangelio en el Universo”. L</a:t>
            </a:r>
            <a:r>
              <a:rPr lang="es-US" dirty="0"/>
              <a:t>os españoles buscaban que los indios asimilaran las costumbres y deseos de los europeos “porque volviendo sean lenguas de los cristianos y tomen nuestras costumbres y las cosas de la fe” (</a:t>
            </a:r>
            <a:r>
              <a:rPr lang="es-US" dirty="0" err="1"/>
              <a:t>Todorov</a:t>
            </a:r>
            <a:r>
              <a:rPr lang="es-US" dirty="0"/>
              <a:t>, </a:t>
            </a:r>
            <a:r>
              <a:rPr lang="es-US" dirty="0" err="1"/>
              <a:t>Tzevatán</a:t>
            </a:r>
            <a:r>
              <a:rPr lang="es-US" dirty="0"/>
              <a:t>: 1992:51).</a:t>
            </a:r>
            <a:endParaRPr lang="en-US" dirty="0"/>
          </a:p>
          <a:p>
            <a:r>
              <a:rPr lang="es-EC" dirty="0"/>
              <a:t>Por otro lado, en lo que se refiere a la descripción que </a:t>
            </a:r>
            <a:r>
              <a:rPr lang="es-EC" dirty="0">
                <a:solidFill>
                  <a:srgbClr val="FF0000"/>
                </a:solidFill>
              </a:rPr>
              <a:t>Colón hace de las indias, en un primer momento las describe “como seres hermosos, como ninfas</a:t>
            </a:r>
            <a:r>
              <a:rPr lang="es-EC" dirty="0"/>
              <a:t>. Todas ellas doblando la rodilla, hicieron la entrega al Adelantado de los manojos de palma que llevaban en las diestras, mientras danzaban y cantaban a porfía“ (</a:t>
            </a:r>
            <a:r>
              <a:rPr lang="es-EC" dirty="0" err="1"/>
              <a:t>Todorov</a:t>
            </a:r>
            <a:r>
              <a:rPr lang="es-EC" dirty="0"/>
              <a:t>, 1992: 24).      </a:t>
            </a:r>
            <a:endParaRPr lang="en-US" dirty="0"/>
          </a:p>
          <a:p>
            <a:endParaRPr lang="en-US" dirty="0"/>
          </a:p>
        </p:txBody>
      </p:sp>
    </p:spTree>
    <p:extLst>
      <p:ext uri="{BB962C8B-B14F-4D97-AF65-F5344CB8AC3E}">
        <p14:creationId xmlns:p14="http://schemas.microsoft.com/office/powerpoint/2010/main" val="15756110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364475" y="382415"/>
            <a:ext cx="10515600" cy="6128553"/>
          </a:xfrm>
        </p:spPr>
        <p:txBody>
          <a:bodyPr>
            <a:normAutofit fontScale="92500" lnSpcReduction="20000"/>
          </a:bodyPr>
          <a:lstStyle/>
          <a:p>
            <a:r>
              <a:rPr lang="es-EC" dirty="0"/>
              <a:t>En lo posterior, Colón describe a los indios como buenos. “Son la mejor gente del mundo y la más mansa” (</a:t>
            </a:r>
            <a:r>
              <a:rPr lang="es-EC" dirty="0" err="1"/>
              <a:t>Todorov</a:t>
            </a:r>
            <a:r>
              <a:rPr lang="es-EC" dirty="0"/>
              <a:t>, 1992:45,46). Además, alaba la generosidad de los indios que dan todo a cambio de nada, “más todo lo que tienen lo dan por cualquier cosa que les den” (</a:t>
            </a:r>
            <a:r>
              <a:rPr lang="es-EC" dirty="0" err="1"/>
              <a:t>Todorov</a:t>
            </a:r>
            <a:r>
              <a:rPr lang="es-EC" dirty="0"/>
              <a:t>, 1992::46). </a:t>
            </a:r>
          </a:p>
          <a:p>
            <a:r>
              <a:rPr lang="es-US" dirty="0"/>
              <a:t>Colon clasifica y divide a los indios: indios inocentes siempre y cuando se incorporen al cristianismo; indios idólatras que practican el canibalismo; indios pacíficos que se someten al poder y, por último, los indios belicosos a los cuales hay que torturarlos. En cuanto a los indios que no son cristianos, debían ser esclavos. El concepto incluye la condición de bestias humanas, de ahí la comercialización de éstos “caníbales”.</a:t>
            </a:r>
            <a:endParaRPr lang="en-US" dirty="0"/>
          </a:p>
          <a:p>
            <a:r>
              <a:rPr lang="es-EC" dirty="0"/>
              <a:t>Conforme al relato citado, Colón describe a los indios como “salvajes”, “crueles” y “enemigos” a los españoles. Cuando los indios cogían algo sin pedir permiso al español, Colón los analiza como “ladrones” y “violentos salvajes”. Así, se impone castigos crueles, el hurto era castigado con el corte de algún miembro del cuerpo de los indígenas, la nariz, la oreja, etc. La idea de sometimiento estuvo muy claramente definida “{…] ¿y si no quieren dar sus riquezas? Entonces habrá que someterlos militar y políticamente, para poder quitárselas a la fuerza” (</a:t>
            </a:r>
            <a:r>
              <a:rPr lang="es-EC" dirty="0" err="1"/>
              <a:t>Todorov</a:t>
            </a:r>
            <a:r>
              <a:rPr lang="es-EC" dirty="0"/>
              <a:t>, </a:t>
            </a:r>
            <a:r>
              <a:rPr lang="es-EC" dirty="0" err="1"/>
              <a:t>Tzevatán</a:t>
            </a:r>
            <a:r>
              <a:rPr lang="es-EC" dirty="0"/>
              <a:t>: 1992:53).</a:t>
            </a:r>
            <a:endParaRPr lang="en-US" dirty="0"/>
          </a:p>
          <a:p>
            <a:endParaRPr lang="en-US" dirty="0"/>
          </a:p>
        </p:txBody>
      </p:sp>
    </p:spTree>
    <p:extLst>
      <p:ext uri="{BB962C8B-B14F-4D97-AF65-F5344CB8AC3E}">
        <p14:creationId xmlns:p14="http://schemas.microsoft.com/office/powerpoint/2010/main" val="30952334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96678" y="492583"/>
            <a:ext cx="10515600" cy="6051435"/>
          </a:xfrm>
        </p:spPr>
        <p:txBody>
          <a:bodyPr>
            <a:normAutofit fontScale="92500" lnSpcReduction="20000"/>
          </a:bodyPr>
          <a:lstStyle/>
          <a:p>
            <a:r>
              <a:rPr lang="es-EC" dirty="0"/>
              <a:t>Con el mismo propósito de clasificación, Colón construye el discurso de la </a:t>
            </a:r>
            <a:r>
              <a:rPr lang="es-EC" dirty="0">
                <a:solidFill>
                  <a:srgbClr val="FF0000"/>
                </a:solidFill>
              </a:rPr>
              <a:t>“cobardía” </a:t>
            </a:r>
            <a:r>
              <a:rPr lang="es-EC" dirty="0"/>
              <a:t>del indio, por eso habla de indios temerosos. Dijo: “certifica el Almirante a los reyes que diez hombres hagan huir a diez mil tan cobardes y medrosos son” (</a:t>
            </a:r>
            <a:r>
              <a:rPr lang="es-EC" dirty="0" err="1"/>
              <a:t>Todorov</a:t>
            </a:r>
            <a:r>
              <a:rPr lang="es-EC" dirty="0"/>
              <a:t>, </a:t>
            </a:r>
            <a:r>
              <a:rPr lang="es-EC" dirty="0" err="1"/>
              <a:t>Tzevatán</a:t>
            </a:r>
            <a:r>
              <a:rPr lang="es-EC" dirty="0"/>
              <a:t>: 1992:48). Pero, a los cobardes hombres sin armas, timoratos, califica como hombres “maravillosos”, esto le posibilitó a Colón introducir la cacería de indios con perros. En este sentido “[…] al final del primer viaje en la isla española; pero al volver a ella, un año más tarde, le es forzoso admitir que fueron matados por esos indios miedosos e ignorantes de las armas” (</a:t>
            </a:r>
            <a:r>
              <a:rPr lang="es-EC" dirty="0" err="1"/>
              <a:t>Todorov</a:t>
            </a:r>
            <a:r>
              <a:rPr lang="es-EC" dirty="0"/>
              <a:t>, </a:t>
            </a:r>
            <a:r>
              <a:rPr lang="es-EC" dirty="0" err="1"/>
              <a:t>Tzevatán</a:t>
            </a:r>
            <a:r>
              <a:rPr lang="es-EC" dirty="0"/>
              <a:t>: 1992:48). </a:t>
            </a:r>
            <a:endParaRPr lang="en-US" dirty="0"/>
          </a:p>
          <a:p>
            <a:r>
              <a:rPr lang="es-EC" dirty="0"/>
              <a:t>En cuanto a la </a:t>
            </a:r>
            <a:r>
              <a:rPr lang="es-EC" dirty="0">
                <a:solidFill>
                  <a:srgbClr val="FF0000"/>
                </a:solidFill>
              </a:rPr>
              <a:t>animalidad del indio</a:t>
            </a:r>
            <a:r>
              <a:rPr lang="es-EC" dirty="0"/>
              <a:t>, Colón relata: “envié a una casa que es de parte del río del Poniente y trajeron siete cabezas de mujeres entre chicas y grandes y tres niños (Diarios, 12- 11,1492). Si uno es indio y por añadidura mujer, inmediatamente queda en el mismo nivel que el ganado” (</a:t>
            </a:r>
            <a:r>
              <a:rPr lang="es-EC" dirty="0" err="1"/>
              <a:t>Todorov</a:t>
            </a:r>
            <a:r>
              <a:rPr lang="es-EC" dirty="0"/>
              <a:t>, </a:t>
            </a:r>
            <a:r>
              <a:rPr lang="es-EC" dirty="0" err="1"/>
              <a:t>Tzevatán</a:t>
            </a:r>
            <a:r>
              <a:rPr lang="es-EC" dirty="0"/>
              <a:t>: 1992:56). </a:t>
            </a:r>
            <a:endParaRPr lang="en-US" dirty="0"/>
          </a:p>
          <a:p>
            <a:r>
              <a:rPr lang="es-ES" dirty="0"/>
              <a:t>La negación de los derechos de los indios en el discurso de Colón, se hizo notar cuando los considera como </a:t>
            </a:r>
            <a:r>
              <a:rPr lang="es-ES" dirty="0">
                <a:solidFill>
                  <a:srgbClr val="FF0000"/>
                </a:solidFill>
              </a:rPr>
              <a:t>objetos vivientes </a:t>
            </a:r>
            <a:r>
              <a:rPr lang="es-ES" dirty="0"/>
              <a:t>en medio de animales y cosas. “Así es como, en su impulso naturalista, siempre, quiere llevarse a España, especímenes de todos los géneros: árboles, aves, animales e indios” (</a:t>
            </a:r>
            <a:r>
              <a:rPr lang="es-ES" dirty="0" err="1"/>
              <a:t>Todorov,Tzevatán</a:t>
            </a:r>
            <a:r>
              <a:rPr lang="es-ES" dirty="0"/>
              <a:t>: 1992:56),</a:t>
            </a:r>
            <a:endParaRPr lang="en-US" dirty="0"/>
          </a:p>
        </p:txBody>
      </p:sp>
    </p:spTree>
    <p:extLst>
      <p:ext uri="{BB962C8B-B14F-4D97-AF65-F5344CB8AC3E}">
        <p14:creationId xmlns:p14="http://schemas.microsoft.com/office/powerpoint/2010/main" val="11879458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74644" y="470549"/>
            <a:ext cx="10515600" cy="5742963"/>
          </a:xfrm>
        </p:spPr>
        <p:txBody>
          <a:bodyPr>
            <a:normAutofit/>
          </a:bodyPr>
          <a:lstStyle/>
          <a:p>
            <a:r>
              <a:rPr lang="es-EC" dirty="0"/>
              <a:t>Respecto de las nativas mujeres, los españoles asumieron a las mismas como objeto sexual. “Mientras estaba en la barca hice cautiva a una hermosísima mujer Caribe, que el susodicho Almirante me regaló, y que luego que la hube llevado a mi camarote, y estando ella desnuda según es su costumbre, sentí deseos de holgar con ella. Quise cumplir mi deseo, pero ella no lo consintió y me dio tal trato con sus uñas que hubiera preferido no haber empezado nunca. Pero al ver esto, tomé una cuerda y le di de azotes, después de las cuales echó grandes gritos, tales que no hubiera podido creer tus oídos. Finalmente llegamos a estar tan de acuerdo que puedo decirte que parecía haber sido criada en una escuela de putas”.  (</a:t>
            </a:r>
            <a:r>
              <a:rPr lang="es-EC" dirty="0" err="1"/>
              <a:t>Todorov</a:t>
            </a:r>
            <a:r>
              <a:rPr lang="es-EC" dirty="0"/>
              <a:t>, </a:t>
            </a:r>
            <a:r>
              <a:rPr lang="es-EC" dirty="0" err="1"/>
              <a:t>Tzevatán</a:t>
            </a:r>
            <a:r>
              <a:rPr lang="es-EC" dirty="0"/>
              <a:t>: 1992:56).</a:t>
            </a:r>
            <a:endParaRPr lang="en-US" dirty="0"/>
          </a:p>
          <a:p>
            <a:endParaRPr lang="en-US" dirty="0"/>
          </a:p>
        </p:txBody>
      </p:sp>
    </p:spTree>
    <p:extLst>
      <p:ext uri="{BB962C8B-B14F-4D97-AF65-F5344CB8AC3E}">
        <p14:creationId xmlns:p14="http://schemas.microsoft.com/office/powerpoint/2010/main" val="2204066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279699"/>
            <a:ext cx="10515600" cy="5875749"/>
          </a:xfrm>
        </p:spPr>
        <p:txBody>
          <a:bodyPr/>
          <a:lstStyle/>
          <a:p>
            <a:pPr marL="0" indent="0">
              <a:buNone/>
            </a:pPr>
            <a:r>
              <a:rPr lang="es-ES" dirty="0">
                <a:solidFill>
                  <a:srgbClr val="FF0000"/>
                </a:solidFill>
              </a:rPr>
              <a:t>China </a:t>
            </a:r>
            <a:endParaRPr lang="es-EC" dirty="0">
              <a:solidFill>
                <a:srgbClr val="FF0000"/>
              </a:solidFill>
            </a:endParaRPr>
          </a:p>
          <a:p>
            <a:r>
              <a:rPr lang="es-EC" dirty="0"/>
              <a:t>Siglos XIV y XV</a:t>
            </a:r>
            <a:r>
              <a:rPr lang="es-EC" baseline="0" dirty="0"/>
              <a:t> </a:t>
            </a:r>
            <a:r>
              <a:rPr lang="es-EC" dirty="0"/>
              <a:t>inventaron la brújula y la pólvora.</a:t>
            </a:r>
          </a:p>
          <a:p>
            <a:r>
              <a:rPr lang="es-EC" dirty="0"/>
              <a:t>Conocieron la fundición de hierro</a:t>
            </a:r>
            <a:r>
              <a:rPr lang="es-EC" baseline="0" dirty="0"/>
              <a:t> y </a:t>
            </a:r>
            <a:r>
              <a:rPr lang="es-EC" dirty="0"/>
              <a:t>acero</a:t>
            </a:r>
          </a:p>
          <a:p>
            <a:r>
              <a:rPr lang="es-EC" dirty="0"/>
              <a:t>Diseñaron la Ruta de la seda.</a:t>
            </a:r>
          </a:p>
          <a:p>
            <a:r>
              <a:rPr lang="es-ES" dirty="0"/>
              <a:t>Inventaron </a:t>
            </a:r>
            <a:r>
              <a:rPr lang="es-EC" dirty="0"/>
              <a:t>la pintura renacentista.</a:t>
            </a:r>
          </a:p>
          <a:p>
            <a:r>
              <a:rPr lang="es-EC" dirty="0"/>
              <a:t>Hacia 1500, Oriente Medio, India y China concentraban cerca del 60 % de la producción mundial, y poco antes de 1800 el 80 % de la misma</a:t>
            </a:r>
          </a:p>
          <a:p>
            <a:pPr marL="0" indent="0">
              <a:buNone/>
            </a:pPr>
            <a:endParaRPr lang="es-EC" dirty="0"/>
          </a:p>
          <a:p>
            <a:endParaRPr lang="es-EC" dirty="0"/>
          </a:p>
        </p:txBody>
      </p:sp>
      <p:pic>
        <p:nvPicPr>
          <p:cNvPr id="4" name="Imagen 3"/>
          <p:cNvPicPr>
            <a:picLocks noChangeAspect="1"/>
          </p:cNvPicPr>
          <p:nvPr/>
        </p:nvPicPr>
        <p:blipFill>
          <a:blip r:embed="rId2"/>
          <a:stretch>
            <a:fillRect/>
          </a:stretch>
        </p:blipFill>
        <p:spPr>
          <a:xfrm>
            <a:off x="3917777" y="3754418"/>
            <a:ext cx="4709855" cy="2775474"/>
          </a:xfrm>
          <a:prstGeom prst="rect">
            <a:avLst/>
          </a:prstGeom>
        </p:spPr>
      </p:pic>
    </p:spTree>
    <p:extLst>
      <p:ext uri="{BB962C8B-B14F-4D97-AF65-F5344CB8AC3E}">
        <p14:creationId xmlns:p14="http://schemas.microsoft.com/office/powerpoint/2010/main" val="1772805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279699"/>
            <a:ext cx="10515600" cy="5875749"/>
          </a:xfrm>
        </p:spPr>
        <p:txBody>
          <a:bodyPr/>
          <a:lstStyle/>
          <a:p>
            <a:pPr marL="0" indent="0">
              <a:lnSpc>
                <a:spcPct val="100000"/>
              </a:lnSpc>
              <a:spcBef>
                <a:spcPts val="0"/>
              </a:spcBef>
              <a:buNone/>
              <a:defRPr/>
            </a:pPr>
            <a:r>
              <a:rPr lang="es-ES" dirty="0">
                <a:solidFill>
                  <a:srgbClr val="FF0000"/>
                </a:solidFill>
              </a:rPr>
              <a:t>Egipto</a:t>
            </a:r>
            <a:endParaRPr lang="es-EC" dirty="0">
              <a:solidFill>
                <a:srgbClr val="FF0000"/>
              </a:solidFill>
            </a:endParaRPr>
          </a:p>
          <a:p>
            <a:pPr>
              <a:lnSpc>
                <a:spcPct val="100000"/>
              </a:lnSpc>
              <a:spcBef>
                <a:spcPts val="0"/>
              </a:spcBef>
              <a:defRPr/>
            </a:pPr>
            <a:r>
              <a:rPr lang="es-EC" dirty="0"/>
              <a:t>El origen de la humanidad es africana.</a:t>
            </a:r>
          </a:p>
          <a:p>
            <a:pPr>
              <a:lnSpc>
                <a:spcPct val="100000"/>
              </a:lnSpc>
              <a:spcBef>
                <a:spcPts val="0"/>
              </a:spcBef>
              <a:defRPr/>
            </a:pPr>
            <a:r>
              <a:rPr lang="es-EC" dirty="0"/>
              <a:t>2.600 años antes que naciera Aristóteles, ya se había inventado la filosofía (el helenismo fue el eje del eurocentrismo).</a:t>
            </a:r>
          </a:p>
          <a:p>
            <a:pPr>
              <a:lnSpc>
                <a:spcPct val="100000"/>
              </a:lnSpc>
              <a:spcBef>
                <a:spcPts val="0"/>
              </a:spcBef>
              <a:defRPr/>
            </a:pPr>
            <a:r>
              <a:rPr lang="es-EC" dirty="0"/>
              <a:t>Los conceptos católicos como la resurrección y juicio final son egipcios: Osiris le pregunta al muerto: ¿Qué has hecho para merecer la resurrección? El muerto le contesta: he dado de comer al hambriento, he dado de beber al sediento y he dado una embarcación al navegante.</a:t>
            </a:r>
          </a:p>
          <a:p>
            <a:pPr>
              <a:lnSpc>
                <a:spcPct val="100000"/>
              </a:lnSpc>
              <a:spcBef>
                <a:spcPts val="0"/>
              </a:spcBef>
              <a:defRPr/>
            </a:pPr>
            <a:r>
              <a:rPr lang="es-EC" dirty="0"/>
              <a:t>El primer Estado de la humanidad fue egipcio.</a:t>
            </a:r>
          </a:p>
          <a:p>
            <a:pPr>
              <a:lnSpc>
                <a:spcPct val="100000"/>
              </a:lnSpc>
              <a:spcBef>
                <a:spcPts val="0"/>
              </a:spcBef>
              <a:defRPr/>
            </a:pPr>
            <a:endParaRPr lang="es-EC" dirty="0"/>
          </a:p>
          <a:p>
            <a:pPr>
              <a:lnSpc>
                <a:spcPct val="100000"/>
              </a:lnSpc>
              <a:spcBef>
                <a:spcPts val="0"/>
              </a:spcBef>
              <a:defRPr/>
            </a:pPr>
            <a:endParaRPr lang="es-EC" dirty="0"/>
          </a:p>
          <a:p>
            <a:pPr marL="0" indent="0">
              <a:buNone/>
            </a:pPr>
            <a:endParaRPr lang="es-EC" dirty="0"/>
          </a:p>
          <a:p>
            <a:endParaRPr lang="es-EC" dirty="0"/>
          </a:p>
        </p:txBody>
      </p:sp>
      <p:pic>
        <p:nvPicPr>
          <p:cNvPr id="4" name="Imagen 3"/>
          <p:cNvPicPr>
            <a:picLocks noChangeAspect="1"/>
          </p:cNvPicPr>
          <p:nvPr/>
        </p:nvPicPr>
        <p:blipFill>
          <a:blip r:embed="rId2"/>
          <a:stretch>
            <a:fillRect/>
          </a:stretch>
        </p:blipFill>
        <p:spPr>
          <a:xfrm>
            <a:off x="3756734" y="4659774"/>
            <a:ext cx="2619375" cy="1743075"/>
          </a:xfrm>
          <a:prstGeom prst="rect">
            <a:avLst/>
          </a:prstGeom>
        </p:spPr>
      </p:pic>
    </p:spTree>
    <p:extLst>
      <p:ext uri="{BB962C8B-B14F-4D97-AF65-F5344CB8AC3E}">
        <p14:creationId xmlns:p14="http://schemas.microsoft.com/office/powerpoint/2010/main" val="3261969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279699"/>
            <a:ext cx="10515600" cy="5875749"/>
          </a:xfrm>
        </p:spPr>
        <p:txBody>
          <a:bodyPr/>
          <a:lstStyle/>
          <a:p>
            <a:pPr marL="0" indent="0">
              <a:lnSpc>
                <a:spcPct val="100000"/>
              </a:lnSpc>
              <a:spcBef>
                <a:spcPts val="0"/>
              </a:spcBef>
              <a:buNone/>
              <a:defRPr/>
            </a:pPr>
            <a:r>
              <a:rPr lang="es-ES" dirty="0">
                <a:solidFill>
                  <a:srgbClr val="FF0000"/>
                </a:solidFill>
              </a:rPr>
              <a:t>India</a:t>
            </a:r>
            <a:endParaRPr lang="es-EC" dirty="0">
              <a:solidFill>
                <a:srgbClr val="FF0000"/>
              </a:solidFill>
            </a:endParaRPr>
          </a:p>
          <a:p>
            <a:pPr marL="0" indent="0">
              <a:lnSpc>
                <a:spcPct val="100000"/>
              </a:lnSpc>
              <a:spcBef>
                <a:spcPts val="0"/>
              </a:spcBef>
              <a:buNone/>
              <a:defRPr/>
            </a:pPr>
            <a:r>
              <a:rPr lang="es-EC" dirty="0"/>
              <a:t>Durante el siglo XVIII, los textiles de India se exportaban a Francia e Inglaterra.</a:t>
            </a:r>
          </a:p>
          <a:p>
            <a:pPr marL="0" indent="0">
              <a:lnSpc>
                <a:spcPct val="100000"/>
              </a:lnSpc>
              <a:spcBef>
                <a:spcPts val="0"/>
              </a:spcBef>
              <a:buNone/>
              <a:defRPr/>
            </a:pPr>
            <a:r>
              <a:rPr lang="es-ES" dirty="0"/>
              <a:t>Crearon el yoga para equilibrar mente y cuerpo.</a:t>
            </a:r>
          </a:p>
          <a:p>
            <a:pPr marL="0" indent="0">
              <a:lnSpc>
                <a:spcPct val="100000"/>
              </a:lnSpc>
              <a:spcBef>
                <a:spcPts val="0"/>
              </a:spcBef>
              <a:buNone/>
              <a:defRPr/>
            </a:pPr>
            <a:endParaRPr lang="es-EC" dirty="0"/>
          </a:p>
          <a:p>
            <a:pPr>
              <a:lnSpc>
                <a:spcPct val="100000"/>
              </a:lnSpc>
              <a:spcBef>
                <a:spcPts val="0"/>
              </a:spcBef>
              <a:defRPr/>
            </a:pPr>
            <a:endParaRPr lang="es-EC" dirty="0"/>
          </a:p>
          <a:p>
            <a:pPr>
              <a:lnSpc>
                <a:spcPct val="100000"/>
              </a:lnSpc>
              <a:spcBef>
                <a:spcPts val="0"/>
              </a:spcBef>
              <a:defRPr/>
            </a:pPr>
            <a:endParaRPr lang="es-EC" dirty="0"/>
          </a:p>
          <a:p>
            <a:pPr marL="0" indent="0">
              <a:buNone/>
            </a:pPr>
            <a:endParaRPr lang="es-EC" dirty="0"/>
          </a:p>
          <a:p>
            <a:endParaRPr lang="es-EC" dirty="0"/>
          </a:p>
        </p:txBody>
      </p:sp>
      <p:pic>
        <p:nvPicPr>
          <p:cNvPr id="2" name="Imagen 1"/>
          <p:cNvPicPr>
            <a:picLocks noChangeAspect="1"/>
          </p:cNvPicPr>
          <p:nvPr/>
        </p:nvPicPr>
        <p:blipFill>
          <a:blip r:embed="rId2"/>
          <a:stretch>
            <a:fillRect/>
          </a:stretch>
        </p:blipFill>
        <p:spPr>
          <a:xfrm>
            <a:off x="3209365" y="2317600"/>
            <a:ext cx="5418268" cy="3047776"/>
          </a:xfrm>
          <a:prstGeom prst="rect">
            <a:avLst/>
          </a:prstGeom>
        </p:spPr>
      </p:pic>
    </p:spTree>
    <p:extLst>
      <p:ext uri="{BB962C8B-B14F-4D97-AF65-F5344CB8AC3E}">
        <p14:creationId xmlns:p14="http://schemas.microsoft.com/office/powerpoint/2010/main" val="243133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279699"/>
            <a:ext cx="10515600" cy="5875749"/>
          </a:xfrm>
        </p:spPr>
        <p:txBody>
          <a:bodyPr/>
          <a:lstStyle/>
          <a:p>
            <a:pPr marL="0" indent="0">
              <a:lnSpc>
                <a:spcPct val="100000"/>
              </a:lnSpc>
              <a:spcBef>
                <a:spcPts val="0"/>
              </a:spcBef>
              <a:buNone/>
              <a:defRPr/>
            </a:pPr>
            <a:r>
              <a:rPr lang="es-ES" dirty="0">
                <a:solidFill>
                  <a:srgbClr val="FF0000"/>
                </a:solidFill>
              </a:rPr>
              <a:t>Mesopotamia</a:t>
            </a:r>
            <a:endParaRPr lang="es-EC" dirty="0">
              <a:solidFill>
                <a:srgbClr val="FF0000"/>
              </a:solidFill>
            </a:endParaRPr>
          </a:p>
          <a:p>
            <a:pPr>
              <a:lnSpc>
                <a:spcPct val="100000"/>
              </a:lnSpc>
              <a:spcBef>
                <a:spcPts val="0"/>
              </a:spcBef>
              <a:defRPr/>
            </a:pPr>
            <a:r>
              <a:rPr lang="es-EC" dirty="0"/>
              <a:t>Aquí fue creado el primer centro matemático que se localizó en Alepo- Siria.</a:t>
            </a:r>
          </a:p>
          <a:p>
            <a:pPr>
              <a:lnSpc>
                <a:spcPct val="100000"/>
              </a:lnSpc>
              <a:spcBef>
                <a:spcPts val="0"/>
              </a:spcBef>
              <a:defRPr/>
            </a:pPr>
            <a:r>
              <a:rPr lang="es-EC" dirty="0"/>
              <a:t>Aparecieron las primeras leyes </a:t>
            </a:r>
            <a:r>
              <a:rPr lang="es-ES" dirty="0"/>
              <a:t>como el </a:t>
            </a:r>
            <a:r>
              <a:rPr lang="en-US" dirty="0"/>
              <a:t>Código de Hammurabi ( </a:t>
            </a:r>
            <a:r>
              <a:rPr lang="es-EC" dirty="0"/>
              <a:t>3.700 años a. c).</a:t>
            </a:r>
          </a:p>
          <a:p>
            <a:r>
              <a:rPr lang="es-EC" dirty="0"/>
              <a:t>La escritura no es romana, es china, indu y mesopotámica.</a:t>
            </a:r>
          </a:p>
          <a:p>
            <a:r>
              <a:rPr lang="es-EC" dirty="0"/>
              <a:t>Conocieron la semana de 7 días.</a:t>
            </a:r>
          </a:p>
          <a:p>
            <a:pPr>
              <a:lnSpc>
                <a:spcPct val="100000"/>
              </a:lnSpc>
              <a:spcBef>
                <a:spcPts val="0"/>
              </a:spcBef>
              <a:defRPr/>
            </a:pPr>
            <a:endParaRPr lang="es-EC" dirty="0"/>
          </a:p>
          <a:p>
            <a:pPr marL="0" indent="0">
              <a:lnSpc>
                <a:spcPct val="100000"/>
              </a:lnSpc>
              <a:spcBef>
                <a:spcPts val="0"/>
              </a:spcBef>
              <a:buNone/>
              <a:defRPr/>
            </a:pPr>
            <a:endParaRPr lang="es-EC" dirty="0"/>
          </a:p>
          <a:p>
            <a:pPr>
              <a:lnSpc>
                <a:spcPct val="100000"/>
              </a:lnSpc>
              <a:spcBef>
                <a:spcPts val="0"/>
              </a:spcBef>
              <a:defRPr/>
            </a:pPr>
            <a:endParaRPr lang="es-EC" dirty="0"/>
          </a:p>
          <a:p>
            <a:pPr>
              <a:lnSpc>
                <a:spcPct val="100000"/>
              </a:lnSpc>
              <a:spcBef>
                <a:spcPts val="0"/>
              </a:spcBef>
              <a:defRPr/>
            </a:pPr>
            <a:endParaRPr lang="es-EC" dirty="0"/>
          </a:p>
          <a:p>
            <a:pPr marL="0" indent="0">
              <a:buNone/>
            </a:pPr>
            <a:endParaRPr lang="es-EC" dirty="0"/>
          </a:p>
          <a:p>
            <a:endParaRPr lang="es-EC" dirty="0"/>
          </a:p>
        </p:txBody>
      </p:sp>
    </p:spTree>
    <p:extLst>
      <p:ext uri="{BB962C8B-B14F-4D97-AF65-F5344CB8AC3E}">
        <p14:creationId xmlns:p14="http://schemas.microsoft.com/office/powerpoint/2010/main" val="3003848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51821" y="279699"/>
            <a:ext cx="11360075" cy="6411557"/>
          </a:xfrm>
        </p:spPr>
        <p:txBody>
          <a:bodyPr/>
          <a:lstStyle/>
          <a:p>
            <a:pPr marL="0" indent="0">
              <a:lnSpc>
                <a:spcPct val="100000"/>
              </a:lnSpc>
              <a:spcBef>
                <a:spcPts val="0"/>
              </a:spcBef>
              <a:buNone/>
              <a:defRPr/>
            </a:pPr>
            <a:r>
              <a:rPr lang="es-ES" dirty="0">
                <a:solidFill>
                  <a:srgbClr val="FF0000"/>
                </a:solidFill>
              </a:rPr>
              <a:t>Incas</a:t>
            </a:r>
            <a:endParaRPr lang="es-EC" dirty="0">
              <a:solidFill>
                <a:srgbClr val="FF0000"/>
              </a:solidFill>
            </a:endParaRPr>
          </a:p>
          <a:p>
            <a:pPr marL="0" indent="0">
              <a:lnSpc>
                <a:spcPct val="100000"/>
              </a:lnSpc>
              <a:spcBef>
                <a:spcPts val="0"/>
              </a:spcBef>
              <a:buNone/>
              <a:defRPr/>
            </a:pPr>
            <a:r>
              <a:rPr lang="es-EC" dirty="0"/>
              <a:t>Proporcionaron 200 productos al mundo.</a:t>
            </a:r>
          </a:p>
          <a:p>
            <a:r>
              <a:rPr lang="es-ES" dirty="0"/>
              <a:t>En ingeniería sobresalieron en el </a:t>
            </a:r>
            <a:r>
              <a:rPr lang="es-ES" dirty="0" err="1"/>
              <a:t>Kapak</a:t>
            </a:r>
            <a:r>
              <a:rPr lang="es-ES" baseline="0" dirty="0"/>
              <a:t> </a:t>
            </a:r>
            <a:r>
              <a:rPr lang="es-ES" baseline="0" dirty="0" err="1"/>
              <a:t>Ñan</a:t>
            </a:r>
            <a:r>
              <a:rPr lang="es-ES" baseline="0" dirty="0"/>
              <a:t>.</a:t>
            </a:r>
          </a:p>
          <a:p>
            <a:r>
              <a:rPr lang="es-ES" baseline="0" dirty="0"/>
              <a:t>Los amautas eran los filósofos.</a:t>
            </a:r>
          </a:p>
          <a:p>
            <a:r>
              <a:rPr lang="es-ES" baseline="0" dirty="0"/>
              <a:t>Promovieron el </a:t>
            </a:r>
            <a:r>
              <a:rPr lang="es-ES" dirty="0"/>
              <a:t>Código del </a:t>
            </a:r>
            <a:r>
              <a:rPr lang="es-ES" baseline="0" dirty="0"/>
              <a:t>Buen vivir.</a:t>
            </a:r>
          </a:p>
          <a:p>
            <a:r>
              <a:rPr lang="es-ES" dirty="0"/>
              <a:t>Los incas no eran imperio, sino un ejército de ocupación.</a:t>
            </a:r>
          </a:p>
          <a:p>
            <a:r>
              <a:rPr lang="es-ES" dirty="0"/>
              <a:t>Diseñaron la escritura Quipu y la Taptana era el ábaco.</a:t>
            </a:r>
          </a:p>
          <a:p>
            <a:endParaRPr lang="en-US" dirty="0"/>
          </a:p>
          <a:p>
            <a:pPr marL="0" indent="0">
              <a:lnSpc>
                <a:spcPct val="100000"/>
              </a:lnSpc>
              <a:spcBef>
                <a:spcPts val="0"/>
              </a:spcBef>
              <a:buNone/>
              <a:defRPr/>
            </a:pPr>
            <a:endParaRPr lang="es-EC" dirty="0"/>
          </a:p>
          <a:p>
            <a:pPr>
              <a:lnSpc>
                <a:spcPct val="100000"/>
              </a:lnSpc>
              <a:spcBef>
                <a:spcPts val="0"/>
              </a:spcBef>
              <a:defRPr/>
            </a:pPr>
            <a:endParaRPr lang="es-EC" dirty="0"/>
          </a:p>
          <a:p>
            <a:pPr marL="0" indent="0">
              <a:lnSpc>
                <a:spcPct val="100000"/>
              </a:lnSpc>
              <a:spcBef>
                <a:spcPts val="0"/>
              </a:spcBef>
              <a:buNone/>
              <a:defRPr/>
            </a:pPr>
            <a:endParaRPr lang="es-EC" dirty="0"/>
          </a:p>
          <a:p>
            <a:pPr>
              <a:lnSpc>
                <a:spcPct val="100000"/>
              </a:lnSpc>
              <a:spcBef>
                <a:spcPts val="0"/>
              </a:spcBef>
              <a:defRPr/>
            </a:pPr>
            <a:endParaRPr lang="es-EC" dirty="0"/>
          </a:p>
          <a:p>
            <a:pPr>
              <a:lnSpc>
                <a:spcPct val="100000"/>
              </a:lnSpc>
              <a:spcBef>
                <a:spcPts val="0"/>
              </a:spcBef>
              <a:defRPr/>
            </a:pPr>
            <a:endParaRPr lang="es-EC" dirty="0"/>
          </a:p>
          <a:p>
            <a:pPr marL="0" indent="0">
              <a:buNone/>
            </a:pPr>
            <a:endParaRPr lang="es-EC" dirty="0"/>
          </a:p>
          <a:p>
            <a:endParaRPr lang="es-EC" dirty="0"/>
          </a:p>
        </p:txBody>
      </p:sp>
      <p:pic>
        <p:nvPicPr>
          <p:cNvPr id="4" name="Imagen 3"/>
          <p:cNvPicPr>
            <a:picLocks noChangeAspect="1"/>
          </p:cNvPicPr>
          <p:nvPr/>
        </p:nvPicPr>
        <p:blipFill>
          <a:blip r:embed="rId2"/>
          <a:stretch>
            <a:fillRect/>
          </a:stretch>
        </p:blipFill>
        <p:spPr>
          <a:xfrm>
            <a:off x="1194100" y="3657601"/>
            <a:ext cx="2469440" cy="2269863"/>
          </a:xfrm>
          <a:prstGeom prst="rect">
            <a:avLst/>
          </a:prstGeom>
        </p:spPr>
      </p:pic>
      <p:pic>
        <p:nvPicPr>
          <p:cNvPr id="2" name="Imagen 1"/>
          <p:cNvPicPr>
            <a:picLocks noChangeAspect="1"/>
          </p:cNvPicPr>
          <p:nvPr/>
        </p:nvPicPr>
        <p:blipFill>
          <a:blip r:embed="rId3"/>
          <a:stretch>
            <a:fillRect/>
          </a:stretch>
        </p:blipFill>
        <p:spPr>
          <a:xfrm>
            <a:off x="4285331" y="3657601"/>
            <a:ext cx="1921831" cy="2810500"/>
          </a:xfrm>
          <a:prstGeom prst="rect">
            <a:avLst/>
          </a:prstGeom>
        </p:spPr>
      </p:pic>
    </p:spTree>
    <p:extLst>
      <p:ext uri="{BB962C8B-B14F-4D97-AF65-F5344CB8AC3E}">
        <p14:creationId xmlns:p14="http://schemas.microsoft.com/office/powerpoint/2010/main" val="18677411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51821" y="279699"/>
            <a:ext cx="11360075" cy="6411557"/>
          </a:xfrm>
        </p:spPr>
        <p:txBody>
          <a:bodyPr/>
          <a:lstStyle/>
          <a:p>
            <a:pPr marL="0" indent="0">
              <a:lnSpc>
                <a:spcPct val="100000"/>
              </a:lnSpc>
              <a:spcBef>
                <a:spcPts val="0"/>
              </a:spcBef>
              <a:buNone/>
              <a:defRPr/>
            </a:pPr>
            <a:r>
              <a:rPr lang="es-ES" dirty="0">
                <a:solidFill>
                  <a:srgbClr val="FF0000"/>
                </a:solidFill>
              </a:rPr>
              <a:t>Aztecas y mayas</a:t>
            </a:r>
            <a:endParaRPr lang="es-EC" dirty="0">
              <a:solidFill>
                <a:srgbClr val="FF0000"/>
              </a:solidFill>
            </a:endParaRPr>
          </a:p>
          <a:p>
            <a:pPr marL="0" indent="0">
              <a:lnSpc>
                <a:spcPct val="100000"/>
              </a:lnSpc>
              <a:spcBef>
                <a:spcPts val="0"/>
              </a:spcBef>
              <a:buNone/>
              <a:defRPr/>
            </a:pPr>
            <a:r>
              <a:rPr lang="es-EC" dirty="0"/>
              <a:t>Fueron grandes astrónomos. </a:t>
            </a:r>
          </a:p>
          <a:p>
            <a:pPr marL="0" indent="0">
              <a:lnSpc>
                <a:spcPct val="100000"/>
              </a:lnSpc>
              <a:spcBef>
                <a:spcPts val="0"/>
              </a:spcBef>
              <a:buNone/>
              <a:defRPr/>
            </a:pPr>
            <a:r>
              <a:rPr lang="es-ES" dirty="0"/>
              <a:t>Los mayas crearon el </a:t>
            </a:r>
            <a:r>
              <a:rPr lang="es-EC" dirty="0"/>
              <a:t>calendario maya.</a:t>
            </a:r>
          </a:p>
          <a:p>
            <a:r>
              <a:rPr lang="es-ES" dirty="0"/>
              <a:t>Los aztecas tenía 367 profesiones.</a:t>
            </a:r>
          </a:p>
          <a:p>
            <a:r>
              <a:rPr lang="es-ES" dirty="0"/>
              <a:t>Inventaron el Fútbol.</a:t>
            </a:r>
          </a:p>
          <a:p>
            <a:r>
              <a:rPr lang="es-ES" dirty="0"/>
              <a:t>Crearon la CH.</a:t>
            </a:r>
          </a:p>
          <a:p>
            <a:r>
              <a:rPr lang="en-US" dirty="0">
                <a:solidFill>
                  <a:schemeClr val="dk1"/>
                </a:solidFill>
              </a:rPr>
              <a:t>Tenochtitlan junto con Estambul fueron las urbes más avanzadas.</a:t>
            </a:r>
            <a:endParaRPr lang="en-US" dirty="0"/>
          </a:p>
          <a:p>
            <a:endParaRPr lang="es-ES" dirty="0"/>
          </a:p>
          <a:p>
            <a:pPr marL="0" indent="0">
              <a:lnSpc>
                <a:spcPct val="100000"/>
              </a:lnSpc>
              <a:spcBef>
                <a:spcPts val="0"/>
              </a:spcBef>
              <a:buNone/>
              <a:defRPr/>
            </a:pPr>
            <a:endParaRPr lang="es-EC" dirty="0"/>
          </a:p>
          <a:p>
            <a:endParaRPr lang="en-US" dirty="0"/>
          </a:p>
          <a:p>
            <a:pPr marL="0" indent="0">
              <a:lnSpc>
                <a:spcPct val="100000"/>
              </a:lnSpc>
              <a:spcBef>
                <a:spcPts val="0"/>
              </a:spcBef>
              <a:buNone/>
              <a:defRPr/>
            </a:pPr>
            <a:endParaRPr lang="es-EC" dirty="0"/>
          </a:p>
          <a:p>
            <a:pPr>
              <a:lnSpc>
                <a:spcPct val="100000"/>
              </a:lnSpc>
              <a:spcBef>
                <a:spcPts val="0"/>
              </a:spcBef>
              <a:defRPr/>
            </a:pPr>
            <a:endParaRPr lang="es-EC" dirty="0"/>
          </a:p>
          <a:p>
            <a:pPr marL="0" indent="0">
              <a:lnSpc>
                <a:spcPct val="100000"/>
              </a:lnSpc>
              <a:spcBef>
                <a:spcPts val="0"/>
              </a:spcBef>
              <a:buNone/>
              <a:defRPr/>
            </a:pPr>
            <a:endParaRPr lang="es-EC" dirty="0"/>
          </a:p>
          <a:p>
            <a:pPr>
              <a:lnSpc>
                <a:spcPct val="100000"/>
              </a:lnSpc>
              <a:spcBef>
                <a:spcPts val="0"/>
              </a:spcBef>
              <a:defRPr/>
            </a:pPr>
            <a:endParaRPr lang="es-EC" dirty="0"/>
          </a:p>
          <a:p>
            <a:pPr>
              <a:lnSpc>
                <a:spcPct val="100000"/>
              </a:lnSpc>
              <a:spcBef>
                <a:spcPts val="0"/>
              </a:spcBef>
              <a:defRPr/>
            </a:pPr>
            <a:endParaRPr lang="es-EC" dirty="0"/>
          </a:p>
          <a:p>
            <a:pPr marL="0" indent="0">
              <a:buNone/>
            </a:pPr>
            <a:endParaRPr lang="es-EC" dirty="0"/>
          </a:p>
          <a:p>
            <a:endParaRPr lang="es-EC" dirty="0"/>
          </a:p>
        </p:txBody>
      </p:sp>
      <p:pic>
        <p:nvPicPr>
          <p:cNvPr id="5" name="Imagen 4"/>
          <p:cNvPicPr>
            <a:picLocks noChangeAspect="1"/>
          </p:cNvPicPr>
          <p:nvPr/>
        </p:nvPicPr>
        <p:blipFill>
          <a:blip r:embed="rId2"/>
          <a:stretch>
            <a:fillRect/>
          </a:stretch>
        </p:blipFill>
        <p:spPr>
          <a:xfrm>
            <a:off x="3094857" y="4216998"/>
            <a:ext cx="4747468" cy="2474258"/>
          </a:xfrm>
          <a:prstGeom prst="rect">
            <a:avLst/>
          </a:prstGeom>
        </p:spPr>
      </p:pic>
    </p:spTree>
    <p:extLst>
      <p:ext uri="{BB962C8B-B14F-4D97-AF65-F5344CB8AC3E}">
        <p14:creationId xmlns:p14="http://schemas.microsoft.com/office/powerpoint/2010/main" val="385630739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559</TotalTime>
  <Words>3179</Words>
  <Application>Microsoft Office PowerPoint</Application>
  <PresentationFormat>Panorámica</PresentationFormat>
  <Paragraphs>238</Paragraphs>
  <Slides>34</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34</vt:i4>
      </vt:variant>
    </vt:vector>
  </HeadingPairs>
  <TitlesOfParts>
    <vt:vector size="38" baseType="lpstr">
      <vt:lpstr>Arial</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  El mundo en el siglo XV y XVI  </vt:lpstr>
      <vt:lpstr>Presentación de PowerPoint</vt:lpstr>
      <vt:lpstr>Los primeros debates y especulaciones: las amazonas, los gigantes y los cíclopes</vt:lpstr>
      <vt:lpstr> Roma vs España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Elias Elias</dc:creator>
  <cp:lastModifiedBy>RAUL GONZALO ZHINGRE CHAMBA</cp:lastModifiedBy>
  <cp:revision>125</cp:revision>
  <dcterms:created xsi:type="dcterms:W3CDTF">2022-12-31T01:28:49Z</dcterms:created>
  <dcterms:modified xsi:type="dcterms:W3CDTF">2025-10-05T17:33:43Z</dcterms:modified>
</cp:coreProperties>
</file>